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6" r:id="rId7"/>
    <p:sldId id="267" r:id="rId8"/>
    <p:sldId id="263" r:id="rId9"/>
    <p:sldId id="262"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275A-1D0C-73E4-07F5-98A183B309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93D6F9E-49A0-8F6D-43F4-64A8310E4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032EFCA-4455-E2D8-78C4-2D21CFF4CE6B}"/>
              </a:ext>
            </a:extLst>
          </p:cNvPr>
          <p:cNvSpPr>
            <a:spLocks noGrp="1"/>
          </p:cNvSpPr>
          <p:nvPr>
            <p:ph type="dt" sz="half" idx="10"/>
          </p:nvPr>
        </p:nvSpPr>
        <p:spPr/>
        <p:txBody>
          <a:bodyPr/>
          <a:lstStyle/>
          <a:p>
            <a:fld id="{F422B1BB-5960-4ED8-BC2B-851F71833502}" type="datetimeFigureOut">
              <a:rPr lang="en-GB" smtClean="0"/>
              <a:t>14/11/2022</a:t>
            </a:fld>
            <a:endParaRPr lang="en-GB"/>
          </a:p>
        </p:txBody>
      </p:sp>
      <p:sp>
        <p:nvSpPr>
          <p:cNvPr id="5" name="Footer Placeholder 4">
            <a:extLst>
              <a:ext uri="{FF2B5EF4-FFF2-40B4-BE49-F238E27FC236}">
                <a16:creationId xmlns:a16="http://schemas.microsoft.com/office/drawing/2014/main" id="{A52B398B-19CE-532D-C961-65505749AD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571706-CC2C-224A-3D55-BC9BAC4F79E6}"/>
              </a:ext>
            </a:extLst>
          </p:cNvPr>
          <p:cNvSpPr>
            <a:spLocks noGrp="1"/>
          </p:cNvSpPr>
          <p:nvPr>
            <p:ph type="sldNum" sz="quarter" idx="12"/>
          </p:nvPr>
        </p:nvSpPr>
        <p:spPr/>
        <p:txBody>
          <a:bodyPr/>
          <a:lstStyle/>
          <a:p>
            <a:fld id="{585C0D2D-BCCC-4352-A533-F89F8C76DA59}" type="slidenum">
              <a:rPr lang="en-GB" smtClean="0"/>
              <a:t>‹#›</a:t>
            </a:fld>
            <a:endParaRPr lang="en-GB"/>
          </a:p>
        </p:txBody>
      </p:sp>
    </p:spTree>
    <p:extLst>
      <p:ext uri="{BB962C8B-B14F-4D97-AF65-F5344CB8AC3E}">
        <p14:creationId xmlns:p14="http://schemas.microsoft.com/office/powerpoint/2010/main" val="3101822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5095D-E1FB-72FB-47A9-B459E6E1B5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CB257C-1171-8316-832D-FC7F9510B4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1FBFE0-12C0-3C7D-F137-17793DEB1790}"/>
              </a:ext>
            </a:extLst>
          </p:cNvPr>
          <p:cNvSpPr>
            <a:spLocks noGrp="1"/>
          </p:cNvSpPr>
          <p:nvPr>
            <p:ph type="dt" sz="half" idx="10"/>
          </p:nvPr>
        </p:nvSpPr>
        <p:spPr/>
        <p:txBody>
          <a:bodyPr/>
          <a:lstStyle/>
          <a:p>
            <a:fld id="{F422B1BB-5960-4ED8-BC2B-851F71833502}" type="datetimeFigureOut">
              <a:rPr lang="en-GB" smtClean="0"/>
              <a:t>14/11/2022</a:t>
            </a:fld>
            <a:endParaRPr lang="en-GB"/>
          </a:p>
        </p:txBody>
      </p:sp>
      <p:sp>
        <p:nvSpPr>
          <p:cNvPr id="5" name="Footer Placeholder 4">
            <a:extLst>
              <a:ext uri="{FF2B5EF4-FFF2-40B4-BE49-F238E27FC236}">
                <a16:creationId xmlns:a16="http://schemas.microsoft.com/office/drawing/2014/main" id="{828838B0-4270-7E79-BE4A-09C6B57813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E4F04F-CB57-6E27-13FD-DBA77426240F}"/>
              </a:ext>
            </a:extLst>
          </p:cNvPr>
          <p:cNvSpPr>
            <a:spLocks noGrp="1"/>
          </p:cNvSpPr>
          <p:nvPr>
            <p:ph type="sldNum" sz="quarter" idx="12"/>
          </p:nvPr>
        </p:nvSpPr>
        <p:spPr/>
        <p:txBody>
          <a:bodyPr/>
          <a:lstStyle/>
          <a:p>
            <a:fld id="{585C0D2D-BCCC-4352-A533-F89F8C76DA59}" type="slidenum">
              <a:rPr lang="en-GB" smtClean="0"/>
              <a:t>‹#›</a:t>
            </a:fld>
            <a:endParaRPr lang="en-GB"/>
          </a:p>
        </p:txBody>
      </p:sp>
    </p:spTree>
    <p:extLst>
      <p:ext uri="{BB962C8B-B14F-4D97-AF65-F5344CB8AC3E}">
        <p14:creationId xmlns:p14="http://schemas.microsoft.com/office/powerpoint/2010/main" val="360198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F1575F-D71D-269D-B3BA-A89D8F72FB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29902B-547F-B8BE-1F8A-E7CB6DDC3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87526F-AB23-199C-183A-561416BABDBC}"/>
              </a:ext>
            </a:extLst>
          </p:cNvPr>
          <p:cNvSpPr>
            <a:spLocks noGrp="1"/>
          </p:cNvSpPr>
          <p:nvPr>
            <p:ph type="dt" sz="half" idx="10"/>
          </p:nvPr>
        </p:nvSpPr>
        <p:spPr/>
        <p:txBody>
          <a:bodyPr/>
          <a:lstStyle/>
          <a:p>
            <a:fld id="{F422B1BB-5960-4ED8-BC2B-851F71833502}" type="datetimeFigureOut">
              <a:rPr lang="en-GB" smtClean="0"/>
              <a:t>14/11/2022</a:t>
            </a:fld>
            <a:endParaRPr lang="en-GB"/>
          </a:p>
        </p:txBody>
      </p:sp>
      <p:sp>
        <p:nvSpPr>
          <p:cNvPr id="5" name="Footer Placeholder 4">
            <a:extLst>
              <a:ext uri="{FF2B5EF4-FFF2-40B4-BE49-F238E27FC236}">
                <a16:creationId xmlns:a16="http://schemas.microsoft.com/office/drawing/2014/main" id="{CD5C2307-5C29-DD00-C09D-282B6A7F7A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47DB7-066D-8E6E-F1A8-1E68657A2491}"/>
              </a:ext>
            </a:extLst>
          </p:cNvPr>
          <p:cNvSpPr>
            <a:spLocks noGrp="1"/>
          </p:cNvSpPr>
          <p:nvPr>
            <p:ph type="sldNum" sz="quarter" idx="12"/>
          </p:nvPr>
        </p:nvSpPr>
        <p:spPr/>
        <p:txBody>
          <a:bodyPr/>
          <a:lstStyle/>
          <a:p>
            <a:fld id="{585C0D2D-BCCC-4352-A533-F89F8C76DA59}" type="slidenum">
              <a:rPr lang="en-GB" smtClean="0"/>
              <a:t>‹#›</a:t>
            </a:fld>
            <a:endParaRPr lang="en-GB"/>
          </a:p>
        </p:txBody>
      </p:sp>
    </p:spTree>
    <p:extLst>
      <p:ext uri="{BB962C8B-B14F-4D97-AF65-F5344CB8AC3E}">
        <p14:creationId xmlns:p14="http://schemas.microsoft.com/office/powerpoint/2010/main" val="180188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71C6F-E556-E25C-C945-347E5928A8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9BE38-B7D8-6A3D-1FFF-5D71438BA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018808-799F-8C2D-84F2-7A8890C1DEAA}"/>
              </a:ext>
            </a:extLst>
          </p:cNvPr>
          <p:cNvSpPr>
            <a:spLocks noGrp="1"/>
          </p:cNvSpPr>
          <p:nvPr>
            <p:ph type="dt" sz="half" idx="10"/>
          </p:nvPr>
        </p:nvSpPr>
        <p:spPr/>
        <p:txBody>
          <a:bodyPr/>
          <a:lstStyle/>
          <a:p>
            <a:fld id="{F422B1BB-5960-4ED8-BC2B-851F71833502}" type="datetimeFigureOut">
              <a:rPr lang="en-GB" smtClean="0"/>
              <a:t>14/11/2022</a:t>
            </a:fld>
            <a:endParaRPr lang="en-GB"/>
          </a:p>
        </p:txBody>
      </p:sp>
      <p:sp>
        <p:nvSpPr>
          <p:cNvPr id="5" name="Footer Placeholder 4">
            <a:extLst>
              <a:ext uri="{FF2B5EF4-FFF2-40B4-BE49-F238E27FC236}">
                <a16:creationId xmlns:a16="http://schemas.microsoft.com/office/drawing/2014/main" id="{1BEE6E9E-C21B-0A05-D0AB-C6E5F19F3D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44A4EE-E6FD-2553-FD32-1149F418EAF1}"/>
              </a:ext>
            </a:extLst>
          </p:cNvPr>
          <p:cNvSpPr>
            <a:spLocks noGrp="1"/>
          </p:cNvSpPr>
          <p:nvPr>
            <p:ph type="sldNum" sz="quarter" idx="12"/>
          </p:nvPr>
        </p:nvSpPr>
        <p:spPr/>
        <p:txBody>
          <a:bodyPr/>
          <a:lstStyle/>
          <a:p>
            <a:fld id="{585C0D2D-BCCC-4352-A533-F89F8C76DA59}" type="slidenum">
              <a:rPr lang="en-GB" smtClean="0"/>
              <a:t>‹#›</a:t>
            </a:fld>
            <a:endParaRPr lang="en-GB"/>
          </a:p>
        </p:txBody>
      </p:sp>
    </p:spTree>
    <p:extLst>
      <p:ext uri="{BB962C8B-B14F-4D97-AF65-F5344CB8AC3E}">
        <p14:creationId xmlns:p14="http://schemas.microsoft.com/office/powerpoint/2010/main" val="171927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9B5F9-2F9C-2683-0637-C4FDAAD3BC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099FA8-0DA5-0B6B-9EF9-78CF84856D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CBA4D9-F3C7-A086-FA2C-513DE2EDB132}"/>
              </a:ext>
            </a:extLst>
          </p:cNvPr>
          <p:cNvSpPr>
            <a:spLocks noGrp="1"/>
          </p:cNvSpPr>
          <p:nvPr>
            <p:ph type="dt" sz="half" idx="10"/>
          </p:nvPr>
        </p:nvSpPr>
        <p:spPr/>
        <p:txBody>
          <a:bodyPr/>
          <a:lstStyle/>
          <a:p>
            <a:fld id="{F422B1BB-5960-4ED8-BC2B-851F71833502}" type="datetimeFigureOut">
              <a:rPr lang="en-GB" smtClean="0"/>
              <a:t>14/11/2022</a:t>
            </a:fld>
            <a:endParaRPr lang="en-GB"/>
          </a:p>
        </p:txBody>
      </p:sp>
      <p:sp>
        <p:nvSpPr>
          <p:cNvPr id="5" name="Footer Placeholder 4">
            <a:extLst>
              <a:ext uri="{FF2B5EF4-FFF2-40B4-BE49-F238E27FC236}">
                <a16:creationId xmlns:a16="http://schemas.microsoft.com/office/drawing/2014/main" id="{811E8497-209F-913F-E8FA-369AA77E30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5D9633-66E3-D4EB-9813-A562BEB1E662}"/>
              </a:ext>
            </a:extLst>
          </p:cNvPr>
          <p:cNvSpPr>
            <a:spLocks noGrp="1"/>
          </p:cNvSpPr>
          <p:nvPr>
            <p:ph type="sldNum" sz="quarter" idx="12"/>
          </p:nvPr>
        </p:nvSpPr>
        <p:spPr/>
        <p:txBody>
          <a:bodyPr/>
          <a:lstStyle/>
          <a:p>
            <a:fld id="{585C0D2D-BCCC-4352-A533-F89F8C76DA59}" type="slidenum">
              <a:rPr lang="en-GB" smtClean="0"/>
              <a:t>‹#›</a:t>
            </a:fld>
            <a:endParaRPr lang="en-GB"/>
          </a:p>
        </p:txBody>
      </p:sp>
    </p:spTree>
    <p:extLst>
      <p:ext uri="{BB962C8B-B14F-4D97-AF65-F5344CB8AC3E}">
        <p14:creationId xmlns:p14="http://schemas.microsoft.com/office/powerpoint/2010/main" val="70208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9C91-ECEB-2AE7-71F3-38A1C96965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0853F3-1104-8034-378F-F209D4B33C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6F5D4-E8C6-5167-DAE6-ED8069E9BB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94FC65-4136-06DB-3307-4619B6E418EC}"/>
              </a:ext>
            </a:extLst>
          </p:cNvPr>
          <p:cNvSpPr>
            <a:spLocks noGrp="1"/>
          </p:cNvSpPr>
          <p:nvPr>
            <p:ph type="dt" sz="half" idx="10"/>
          </p:nvPr>
        </p:nvSpPr>
        <p:spPr/>
        <p:txBody>
          <a:bodyPr/>
          <a:lstStyle/>
          <a:p>
            <a:fld id="{F422B1BB-5960-4ED8-BC2B-851F71833502}" type="datetimeFigureOut">
              <a:rPr lang="en-GB" smtClean="0"/>
              <a:t>14/11/2022</a:t>
            </a:fld>
            <a:endParaRPr lang="en-GB"/>
          </a:p>
        </p:txBody>
      </p:sp>
      <p:sp>
        <p:nvSpPr>
          <p:cNvPr id="6" name="Footer Placeholder 5">
            <a:extLst>
              <a:ext uri="{FF2B5EF4-FFF2-40B4-BE49-F238E27FC236}">
                <a16:creationId xmlns:a16="http://schemas.microsoft.com/office/drawing/2014/main" id="{EF6BBA32-347B-D044-1752-5CA0639A85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20A2F9-A902-3C91-0679-3041A36E6A7E}"/>
              </a:ext>
            </a:extLst>
          </p:cNvPr>
          <p:cNvSpPr>
            <a:spLocks noGrp="1"/>
          </p:cNvSpPr>
          <p:nvPr>
            <p:ph type="sldNum" sz="quarter" idx="12"/>
          </p:nvPr>
        </p:nvSpPr>
        <p:spPr/>
        <p:txBody>
          <a:bodyPr/>
          <a:lstStyle/>
          <a:p>
            <a:fld id="{585C0D2D-BCCC-4352-A533-F89F8C76DA59}" type="slidenum">
              <a:rPr lang="en-GB" smtClean="0"/>
              <a:t>‹#›</a:t>
            </a:fld>
            <a:endParaRPr lang="en-GB"/>
          </a:p>
        </p:txBody>
      </p:sp>
    </p:spTree>
    <p:extLst>
      <p:ext uri="{BB962C8B-B14F-4D97-AF65-F5344CB8AC3E}">
        <p14:creationId xmlns:p14="http://schemas.microsoft.com/office/powerpoint/2010/main" val="352263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3D2FA-0D3F-A609-1D61-F923897FF63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B5F50A-CA59-07AC-6975-5F7D6F8C09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48BB3B-C7FD-FF24-81B4-EFDA68AC9A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F95A6AC-B915-C443-65CF-DCF6E6DE6E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B92E4-141D-F02E-C7FE-15FF2349A9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B1AD83-1897-C483-6FCE-39B1B5E13513}"/>
              </a:ext>
            </a:extLst>
          </p:cNvPr>
          <p:cNvSpPr>
            <a:spLocks noGrp="1"/>
          </p:cNvSpPr>
          <p:nvPr>
            <p:ph type="dt" sz="half" idx="10"/>
          </p:nvPr>
        </p:nvSpPr>
        <p:spPr/>
        <p:txBody>
          <a:bodyPr/>
          <a:lstStyle/>
          <a:p>
            <a:fld id="{F422B1BB-5960-4ED8-BC2B-851F71833502}" type="datetimeFigureOut">
              <a:rPr lang="en-GB" smtClean="0"/>
              <a:t>14/11/2022</a:t>
            </a:fld>
            <a:endParaRPr lang="en-GB"/>
          </a:p>
        </p:txBody>
      </p:sp>
      <p:sp>
        <p:nvSpPr>
          <p:cNvPr id="8" name="Footer Placeholder 7">
            <a:extLst>
              <a:ext uri="{FF2B5EF4-FFF2-40B4-BE49-F238E27FC236}">
                <a16:creationId xmlns:a16="http://schemas.microsoft.com/office/drawing/2014/main" id="{42AB0163-5D62-6A7E-F3E3-CF3FAE6A5C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29ED32-0D39-A3C5-41A8-1B0FC804C1E4}"/>
              </a:ext>
            </a:extLst>
          </p:cNvPr>
          <p:cNvSpPr>
            <a:spLocks noGrp="1"/>
          </p:cNvSpPr>
          <p:nvPr>
            <p:ph type="sldNum" sz="quarter" idx="12"/>
          </p:nvPr>
        </p:nvSpPr>
        <p:spPr/>
        <p:txBody>
          <a:bodyPr/>
          <a:lstStyle/>
          <a:p>
            <a:fld id="{585C0D2D-BCCC-4352-A533-F89F8C76DA59}" type="slidenum">
              <a:rPr lang="en-GB" smtClean="0"/>
              <a:t>‹#›</a:t>
            </a:fld>
            <a:endParaRPr lang="en-GB"/>
          </a:p>
        </p:txBody>
      </p:sp>
    </p:spTree>
    <p:extLst>
      <p:ext uri="{BB962C8B-B14F-4D97-AF65-F5344CB8AC3E}">
        <p14:creationId xmlns:p14="http://schemas.microsoft.com/office/powerpoint/2010/main" val="632334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6C47C-B257-EDDA-5FB1-B6F54B5640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FF02F0-6927-AD58-8B53-E3B35EE97123}"/>
              </a:ext>
            </a:extLst>
          </p:cNvPr>
          <p:cNvSpPr>
            <a:spLocks noGrp="1"/>
          </p:cNvSpPr>
          <p:nvPr>
            <p:ph type="dt" sz="half" idx="10"/>
          </p:nvPr>
        </p:nvSpPr>
        <p:spPr/>
        <p:txBody>
          <a:bodyPr/>
          <a:lstStyle/>
          <a:p>
            <a:fld id="{F422B1BB-5960-4ED8-BC2B-851F71833502}" type="datetimeFigureOut">
              <a:rPr lang="en-GB" smtClean="0"/>
              <a:t>14/11/2022</a:t>
            </a:fld>
            <a:endParaRPr lang="en-GB"/>
          </a:p>
        </p:txBody>
      </p:sp>
      <p:sp>
        <p:nvSpPr>
          <p:cNvPr id="4" name="Footer Placeholder 3">
            <a:extLst>
              <a:ext uri="{FF2B5EF4-FFF2-40B4-BE49-F238E27FC236}">
                <a16:creationId xmlns:a16="http://schemas.microsoft.com/office/drawing/2014/main" id="{39ACF9EA-1E4D-04EA-1591-D596FEF2D5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126D8A-4DEA-5DE1-8B7A-485CBD3125F9}"/>
              </a:ext>
            </a:extLst>
          </p:cNvPr>
          <p:cNvSpPr>
            <a:spLocks noGrp="1"/>
          </p:cNvSpPr>
          <p:nvPr>
            <p:ph type="sldNum" sz="quarter" idx="12"/>
          </p:nvPr>
        </p:nvSpPr>
        <p:spPr/>
        <p:txBody>
          <a:bodyPr/>
          <a:lstStyle/>
          <a:p>
            <a:fld id="{585C0D2D-BCCC-4352-A533-F89F8C76DA59}" type="slidenum">
              <a:rPr lang="en-GB" smtClean="0"/>
              <a:t>‹#›</a:t>
            </a:fld>
            <a:endParaRPr lang="en-GB"/>
          </a:p>
        </p:txBody>
      </p:sp>
    </p:spTree>
    <p:extLst>
      <p:ext uri="{BB962C8B-B14F-4D97-AF65-F5344CB8AC3E}">
        <p14:creationId xmlns:p14="http://schemas.microsoft.com/office/powerpoint/2010/main" val="2373603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EBA12-0229-C478-5D38-F2987C1D2844}"/>
              </a:ext>
            </a:extLst>
          </p:cNvPr>
          <p:cNvSpPr>
            <a:spLocks noGrp="1"/>
          </p:cNvSpPr>
          <p:nvPr>
            <p:ph type="dt" sz="half" idx="10"/>
          </p:nvPr>
        </p:nvSpPr>
        <p:spPr/>
        <p:txBody>
          <a:bodyPr/>
          <a:lstStyle/>
          <a:p>
            <a:fld id="{F422B1BB-5960-4ED8-BC2B-851F71833502}" type="datetimeFigureOut">
              <a:rPr lang="en-GB" smtClean="0"/>
              <a:t>14/11/2022</a:t>
            </a:fld>
            <a:endParaRPr lang="en-GB"/>
          </a:p>
        </p:txBody>
      </p:sp>
      <p:sp>
        <p:nvSpPr>
          <p:cNvPr id="3" name="Footer Placeholder 2">
            <a:extLst>
              <a:ext uri="{FF2B5EF4-FFF2-40B4-BE49-F238E27FC236}">
                <a16:creationId xmlns:a16="http://schemas.microsoft.com/office/drawing/2014/main" id="{A2B8485C-C25C-8313-D98D-821542279E4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AEC6B93-1398-1A33-15FC-B62DCB2F279D}"/>
              </a:ext>
            </a:extLst>
          </p:cNvPr>
          <p:cNvSpPr>
            <a:spLocks noGrp="1"/>
          </p:cNvSpPr>
          <p:nvPr>
            <p:ph type="sldNum" sz="quarter" idx="12"/>
          </p:nvPr>
        </p:nvSpPr>
        <p:spPr/>
        <p:txBody>
          <a:bodyPr/>
          <a:lstStyle/>
          <a:p>
            <a:fld id="{585C0D2D-BCCC-4352-A533-F89F8C76DA59}" type="slidenum">
              <a:rPr lang="en-GB" smtClean="0"/>
              <a:t>‹#›</a:t>
            </a:fld>
            <a:endParaRPr lang="en-GB"/>
          </a:p>
        </p:txBody>
      </p:sp>
    </p:spTree>
    <p:extLst>
      <p:ext uri="{BB962C8B-B14F-4D97-AF65-F5344CB8AC3E}">
        <p14:creationId xmlns:p14="http://schemas.microsoft.com/office/powerpoint/2010/main" val="960071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FD19A-83E7-E62D-E160-E83EB0B79B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3D6EBD-71DC-5FD3-0401-28710D73A9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C12522-6D45-9CF8-17C4-F7F0873E9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8CFFA7-E129-12B1-6C72-3CD3FEB7C387}"/>
              </a:ext>
            </a:extLst>
          </p:cNvPr>
          <p:cNvSpPr>
            <a:spLocks noGrp="1"/>
          </p:cNvSpPr>
          <p:nvPr>
            <p:ph type="dt" sz="half" idx="10"/>
          </p:nvPr>
        </p:nvSpPr>
        <p:spPr/>
        <p:txBody>
          <a:bodyPr/>
          <a:lstStyle/>
          <a:p>
            <a:fld id="{F422B1BB-5960-4ED8-BC2B-851F71833502}" type="datetimeFigureOut">
              <a:rPr lang="en-GB" smtClean="0"/>
              <a:t>14/11/2022</a:t>
            </a:fld>
            <a:endParaRPr lang="en-GB"/>
          </a:p>
        </p:txBody>
      </p:sp>
      <p:sp>
        <p:nvSpPr>
          <p:cNvPr id="6" name="Footer Placeholder 5">
            <a:extLst>
              <a:ext uri="{FF2B5EF4-FFF2-40B4-BE49-F238E27FC236}">
                <a16:creationId xmlns:a16="http://schemas.microsoft.com/office/drawing/2014/main" id="{8552483E-2C0A-2FCE-534F-7442AE01EA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5C0535-3822-372C-363B-96F018DE88BF}"/>
              </a:ext>
            </a:extLst>
          </p:cNvPr>
          <p:cNvSpPr>
            <a:spLocks noGrp="1"/>
          </p:cNvSpPr>
          <p:nvPr>
            <p:ph type="sldNum" sz="quarter" idx="12"/>
          </p:nvPr>
        </p:nvSpPr>
        <p:spPr/>
        <p:txBody>
          <a:bodyPr/>
          <a:lstStyle/>
          <a:p>
            <a:fld id="{585C0D2D-BCCC-4352-A533-F89F8C76DA59}" type="slidenum">
              <a:rPr lang="en-GB" smtClean="0"/>
              <a:t>‹#›</a:t>
            </a:fld>
            <a:endParaRPr lang="en-GB"/>
          </a:p>
        </p:txBody>
      </p:sp>
    </p:spTree>
    <p:extLst>
      <p:ext uri="{BB962C8B-B14F-4D97-AF65-F5344CB8AC3E}">
        <p14:creationId xmlns:p14="http://schemas.microsoft.com/office/powerpoint/2010/main" val="3972949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6EC6-3F3E-77BF-EC7D-1FED26E287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5968E3-02E4-51A0-E485-775BEC30CD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D33562-4657-A5E3-C411-49EE20777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5FF1A9-FD29-131F-DBB9-7116A9AD4668}"/>
              </a:ext>
            </a:extLst>
          </p:cNvPr>
          <p:cNvSpPr>
            <a:spLocks noGrp="1"/>
          </p:cNvSpPr>
          <p:nvPr>
            <p:ph type="dt" sz="half" idx="10"/>
          </p:nvPr>
        </p:nvSpPr>
        <p:spPr/>
        <p:txBody>
          <a:bodyPr/>
          <a:lstStyle/>
          <a:p>
            <a:fld id="{F422B1BB-5960-4ED8-BC2B-851F71833502}" type="datetimeFigureOut">
              <a:rPr lang="en-GB" smtClean="0"/>
              <a:t>14/11/2022</a:t>
            </a:fld>
            <a:endParaRPr lang="en-GB"/>
          </a:p>
        </p:txBody>
      </p:sp>
      <p:sp>
        <p:nvSpPr>
          <p:cNvPr id="6" name="Footer Placeholder 5">
            <a:extLst>
              <a:ext uri="{FF2B5EF4-FFF2-40B4-BE49-F238E27FC236}">
                <a16:creationId xmlns:a16="http://schemas.microsoft.com/office/drawing/2014/main" id="{D17A7559-A9DA-E938-E06D-9B4055DFF1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E09A54-94BE-D819-17B7-EF13F5209D62}"/>
              </a:ext>
            </a:extLst>
          </p:cNvPr>
          <p:cNvSpPr>
            <a:spLocks noGrp="1"/>
          </p:cNvSpPr>
          <p:nvPr>
            <p:ph type="sldNum" sz="quarter" idx="12"/>
          </p:nvPr>
        </p:nvSpPr>
        <p:spPr/>
        <p:txBody>
          <a:bodyPr/>
          <a:lstStyle/>
          <a:p>
            <a:fld id="{585C0D2D-BCCC-4352-A533-F89F8C76DA59}" type="slidenum">
              <a:rPr lang="en-GB" smtClean="0"/>
              <a:t>‹#›</a:t>
            </a:fld>
            <a:endParaRPr lang="en-GB"/>
          </a:p>
        </p:txBody>
      </p:sp>
    </p:spTree>
    <p:extLst>
      <p:ext uri="{BB962C8B-B14F-4D97-AF65-F5344CB8AC3E}">
        <p14:creationId xmlns:p14="http://schemas.microsoft.com/office/powerpoint/2010/main" val="1771635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E44EDB-531F-2996-E664-A57B55DEB9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AA4A4B-2D34-F628-054F-4F7B9D9F57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A45012-384E-E31B-9A25-8078E46381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2B1BB-5960-4ED8-BC2B-851F71833502}" type="datetimeFigureOut">
              <a:rPr lang="en-GB" smtClean="0"/>
              <a:t>14/11/2022</a:t>
            </a:fld>
            <a:endParaRPr lang="en-GB"/>
          </a:p>
        </p:txBody>
      </p:sp>
      <p:sp>
        <p:nvSpPr>
          <p:cNvPr id="5" name="Footer Placeholder 4">
            <a:extLst>
              <a:ext uri="{FF2B5EF4-FFF2-40B4-BE49-F238E27FC236}">
                <a16:creationId xmlns:a16="http://schemas.microsoft.com/office/drawing/2014/main" id="{65C7001A-D864-FE5D-DBD8-0FE99A4815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260F55-5770-2AC2-8FE0-974BD59A33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C0D2D-BCCC-4352-A533-F89F8C76DA59}" type="slidenum">
              <a:rPr lang="en-GB" smtClean="0"/>
              <a:t>‹#›</a:t>
            </a:fld>
            <a:endParaRPr lang="en-GB"/>
          </a:p>
        </p:txBody>
      </p:sp>
    </p:spTree>
    <p:extLst>
      <p:ext uri="{BB962C8B-B14F-4D97-AF65-F5344CB8AC3E}">
        <p14:creationId xmlns:p14="http://schemas.microsoft.com/office/powerpoint/2010/main" val="3588523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ngland.nhs.uk/publication/national-infection-prevention-and-control/"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whpt@ukhsa.gov.uk"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v.uk/government/publications/diphtheria-public-health-control-and-management-in-england-and-wales"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v.uk/government/publications/diphtheria-public-health-control-and-management-in-england-and-wales"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2EBA-E3D1-8736-350C-8D66A85905BD}"/>
              </a:ext>
            </a:extLst>
          </p:cNvPr>
          <p:cNvSpPr>
            <a:spLocks noGrp="1"/>
          </p:cNvSpPr>
          <p:nvPr>
            <p:ph type="ctrTitle"/>
          </p:nvPr>
        </p:nvSpPr>
        <p:spPr>
          <a:xfrm>
            <a:off x="1524000" y="544945"/>
            <a:ext cx="9144000" cy="1423555"/>
          </a:xfrm>
        </p:spPr>
        <p:txBody>
          <a:bodyPr/>
          <a:lstStyle/>
          <a:p>
            <a:r>
              <a:rPr lang="en-GB" dirty="0"/>
              <a:t>Diphtheria Briefing</a:t>
            </a:r>
          </a:p>
        </p:txBody>
      </p:sp>
      <p:sp>
        <p:nvSpPr>
          <p:cNvPr id="3" name="Subtitle 2">
            <a:extLst>
              <a:ext uri="{FF2B5EF4-FFF2-40B4-BE49-F238E27FC236}">
                <a16:creationId xmlns:a16="http://schemas.microsoft.com/office/drawing/2014/main" id="{374D6F90-C81B-5AAA-B9E8-35365671BEAC}"/>
              </a:ext>
            </a:extLst>
          </p:cNvPr>
          <p:cNvSpPr>
            <a:spLocks noGrp="1"/>
          </p:cNvSpPr>
          <p:nvPr>
            <p:ph type="subTitle" idx="1"/>
          </p:nvPr>
        </p:nvSpPr>
        <p:spPr>
          <a:xfrm>
            <a:off x="1524000" y="2363902"/>
            <a:ext cx="9144000" cy="1065098"/>
          </a:xfrm>
        </p:spPr>
        <p:txBody>
          <a:bodyPr>
            <a:normAutofit fontScale="92500" lnSpcReduction="20000"/>
          </a:bodyPr>
          <a:lstStyle/>
          <a:p>
            <a:r>
              <a:rPr lang="en-GB" dirty="0"/>
              <a:t>Lisa Eastmead-Hoare</a:t>
            </a:r>
          </a:p>
          <a:p>
            <a:r>
              <a:rPr lang="en-GB" dirty="0"/>
              <a:t>Lead IPC Manager</a:t>
            </a:r>
          </a:p>
          <a:p>
            <a:r>
              <a:rPr lang="en-GB" dirty="0"/>
              <a:t>14</a:t>
            </a:r>
            <a:r>
              <a:rPr lang="en-GB" baseline="30000" dirty="0"/>
              <a:t>th</a:t>
            </a:r>
            <a:r>
              <a:rPr lang="en-GB" dirty="0"/>
              <a:t> November 2022</a:t>
            </a:r>
          </a:p>
          <a:p>
            <a:endParaRPr lang="en-GB" dirty="0"/>
          </a:p>
        </p:txBody>
      </p:sp>
      <p:pic>
        <p:nvPicPr>
          <p:cNvPr id="5" name="Picture 4" descr="A picture containing text, outdoor&#10;&#10;Description automatically generated">
            <a:extLst>
              <a:ext uri="{FF2B5EF4-FFF2-40B4-BE49-F238E27FC236}">
                <a16:creationId xmlns:a16="http://schemas.microsoft.com/office/drawing/2014/main" id="{B61AB1D9-6E1C-658A-673A-FF98F07CC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12169775"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graphical user interface&#10;&#10;Description automatically generated">
            <a:extLst>
              <a:ext uri="{FF2B5EF4-FFF2-40B4-BE49-F238E27FC236}">
                <a16:creationId xmlns:a16="http://schemas.microsoft.com/office/drawing/2014/main" id="{EB2C3E67-1D79-F873-B3DA-6C15D62DA4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49495" y="149543"/>
            <a:ext cx="3331845" cy="880745"/>
          </a:xfrm>
          <a:prstGeom prst="rect">
            <a:avLst/>
          </a:prstGeom>
          <a:noFill/>
          <a:ln>
            <a:noFill/>
          </a:ln>
        </p:spPr>
      </p:pic>
      <p:pic>
        <p:nvPicPr>
          <p:cNvPr id="7" name="Picture 6" descr="A picture containing graphical user interface&#10;&#10;Description automatically generated">
            <a:extLst>
              <a:ext uri="{FF2B5EF4-FFF2-40B4-BE49-F238E27FC236}">
                <a16:creationId xmlns:a16="http://schemas.microsoft.com/office/drawing/2014/main" id="{44F43923-C388-79A0-06DE-26FEE7702FA9}"/>
              </a:ext>
            </a:extLst>
          </p:cNvPr>
          <p:cNvPicPr>
            <a:picLocks noChangeAspect="1"/>
          </p:cNvPicPr>
          <p:nvPr/>
        </p:nvPicPr>
        <p:blipFill rotWithShape="1">
          <a:blip r:embed="rId4">
            <a:extLst>
              <a:ext uri="{28A0092B-C50C-407E-A947-70E740481C1C}">
                <a14:useLocalDpi xmlns:a14="http://schemas.microsoft.com/office/drawing/2010/main" val="0"/>
              </a:ext>
            </a:extLst>
          </a:blip>
          <a:srcRect t="27221"/>
          <a:stretch/>
        </p:blipFill>
        <p:spPr bwMode="auto">
          <a:xfrm>
            <a:off x="381000" y="280541"/>
            <a:ext cx="1041400" cy="469207"/>
          </a:xfrm>
          <a:prstGeom prst="rect">
            <a:avLst/>
          </a:prstGeom>
          <a:noFill/>
          <a:ln>
            <a:noFill/>
          </a:ln>
        </p:spPr>
      </p:pic>
      <p:sp>
        <p:nvSpPr>
          <p:cNvPr id="4" name="TextBox 3">
            <a:extLst>
              <a:ext uri="{FF2B5EF4-FFF2-40B4-BE49-F238E27FC236}">
                <a16:creationId xmlns:a16="http://schemas.microsoft.com/office/drawing/2014/main" id="{9FFA2E48-808A-8155-91EF-FCD069AC6481}"/>
              </a:ext>
            </a:extLst>
          </p:cNvPr>
          <p:cNvSpPr txBox="1"/>
          <p:nvPr/>
        </p:nvSpPr>
        <p:spPr>
          <a:xfrm>
            <a:off x="334717" y="4074528"/>
            <a:ext cx="11500340" cy="369332"/>
          </a:xfrm>
          <a:prstGeom prst="rect">
            <a:avLst/>
          </a:prstGeom>
          <a:noFill/>
        </p:spPr>
        <p:txBody>
          <a:bodyPr wrap="square" rtlCol="0">
            <a:spAutoFit/>
          </a:bodyPr>
          <a:lstStyle/>
          <a:p>
            <a:r>
              <a:rPr lang="en-GB" dirty="0"/>
              <a:t>With thanks to UKHSA and Lisa Hocking, Deputy Director of IP&amp;C and Associate Chief Nurse @ RUH</a:t>
            </a:r>
          </a:p>
        </p:txBody>
      </p:sp>
    </p:spTree>
    <p:extLst>
      <p:ext uri="{BB962C8B-B14F-4D97-AF65-F5344CB8AC3E}">
        <p14:creationId xmlns:p14="http://schemas.microsoft.com/office/powerpoint/2010/main" val="174040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678C-071C-454F-801F-DDAB712EAE65}"/>
              </a:ext>
            </a:extLst>
          </p:cNvPr>
          <p:cNvSpPr>
            <a:spLocks noGrp="1"/>
          </p:cNvSpPr>
          <p:nvPr>
            <p:ph type="title"/>
          </p:nvPr>
        </p:nvSpPr>
        <p:spPr>
          <a:xfrm>
            <a:off x="838200" y="809943"/>
            <a:ext cx="10515600" cy="880745"/>
          </a:xfrm>
        </p:spPr>
        <p:txBody>
          <a:bodyPr/>
          <a:lstStyle/>
          <a:p>
            <a:r>
              <a:rPr lang="en-GB" dirty="0"/>
              <a:t>Infection Prevention and Control</a:t>
            </a:r>
          </a:p>
        </p:txBody>
      </p:sp>
      <p:sp>
        <p:nvSpPr>
          <p:cNvPr id="3" name="Content Placeholder 2">
            <a:extLst>
              <a:ext uri="{FF2B5EF4-FFF2-40B4-BE49-F238E27FC236}">
                <a16:creationId xmlns:a16="http://schemas.microsoft.com/office/drawing/2014/main" id="{84E6F72F-771C-B500-477F-5D88F0958083}"/>
              </a:ext>
            </a:extLst>
          </p:cNvPr>
          <p:cNvSpPr>
            <a:spLocks noGrp="1"/>
          </p:cNvSpPr>
          <p:nvPr>
            <p:ph idx="1"/>
          </p:nvPr>
        </p:nvSpPr>
        <p:spPr/>
        <p:txBody>
          <a:bodyPr>
            <a:normAutofit fontScale="77500" lnSpcReduction="20000"/>
          </a:bodyPr>
          <a:lstStyle/>
          <a:p>
            <a:pPr marL="0" indent="0">
              <a:buNone/>
            </a:pPr>
            <a:r>
              <a:rPr lang="en-GB" dirty="0"/>
              <a:t>Standard and Transmission based precautions: </a:t>
            </a:r>
          </a:p>
          <a:p>
            <a:r>
              <a:rPr lang="en-GB" dirty="0"/>
              <a:t>Contact, droplet and airborne transmission</a:t>
            </a:r>
          </a:p>
          <a:p>
            <a:r>
              <a:rPr lang="en-GB" dirty="0"/>
              <a:t>Contact – cutaneous from vesicles</a:t>
            </a:r>
          </a:p>
          <a:p>
            <a:r>
              <a:rPr lang="en-GB" dirty="0"/>
              <a:t>Droplet – pharyngeal infection/colonisation</a:t>
            </a:r>
          </a:p>
          <a:p>
            <a:r>
              <a:rPr lang="en-GB" dirty="0"/>
              <a:t>Airborne – AGPs</a:t>
            </a:r>
          </a:p>
          <a:p>
            <a:r>
              <a:rPr lang="en-GB" dirty="0"/>
              <a:t>Gloves</a:t>
            </a:r>
          </a:p>
          <a:p>
            <a:r>
              <a:rPr lang="en-GB" dirty="0"/>
              <a:t>Aprons – when contamination is anticipated</a:t>
            </a:r>
          </a:p>
          <a:p>
            <a:r>
              <a:rPr lang="en-GB" dirty="0"/>
              <a:t>Fluid repellent surgical mask if risk of secretions onto respiratory mucosa</a:t>
            </a:r>
          </a:p>
          <a:p>
            <a:r>
              <a:rPr lang="en-GB" dirty="0"/>
              <a:t>FFP3 or hood for AGPs</a:t>
            </a:r>
          </a:p>
          <a:p>
            <a:r>
              <a:rPr lang="en-GB" dirty="0"/>
              <a:t>Eye protection if anticipated blood of bodily fluid during AGP</a:t>
            </a:r>
          </a:p>
          <a:p>
            <a:r>
              <a:rPr lang="en-GB" dirty="0"/>
              <a:t>Follow guidance from the National Infection prevention and Control manual for England: </a:t>
            </a:r>
            <a:r>
              <a:rPr lang="en-GB" dirty="0">
                <a:hlinkClick r:id="rId2"/>
              </a:rPr>
              <a:t>NHS England » National infection prevention and control</a:t>
            </a:r>
            <a:endParaRPr lang="en-GB" dirty="0"/>
          </a:p>
        </p:txBody>
      </p:sp>
      <p:sp>
        <p:nvSpPr>
          <p:cNvPr id="4" name="Footer Placeholder 1">
            <a:extLst>
              <a:ext uri="{FF2B5EF4-FFF2-40B4-BE49-F238E27FC236}">
                <a16:creationId xmlns:a16="http://schemas.microsoft.com/office/drawing/2014/main" id="{27FD4D53-E14B-BFBA-D0B3-9848D819CC8F}"/>
              </a:ext>
            </a:extLst>
          </p:cNvPr>
          <p:cNvSpPr txBox="1">
            <a:spLocks/>
          </p:cNvSpPr>
          <p:nvPr/>
        </p:nvSpPr>
        <p:spPr bwMode="auto">
          <a:xfrm>
            <a:off x="4071938" y="6326188"/>
            <a:ext cx="507841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914400" rtl="0" eaLnBrk="1" latinLnBrk="0" hangingPunct="1">
              <a:spcBef>
                <a:spcPts val="475"/>
              </a:spcBef>
              <a:buSzPct val="68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84238" indent="-339725" algn="l" defTabSz="914400" rtl="0" eaLnBrk="1" latinLnBrk="0" hangingPunct="1">
              <a:spcBef>
                <a:spcPts val="388"/>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358900" indent="-271463" algn="l" defTabSz="914400" rtl="0" eaLnBrk="1" latinLnBrk="0" hangingPunct="1">
              <a:spcBef>
                <a:spcPts val="413"/>
              </a:spcBef>
              <a:buClr>
                <a:schemeClr val="accent2"/>
              </a:buClr>
              <a:buSzPct val="100000"/>
              <a:buFont typeface="Arial" panose="020B0604020202020204" pitchFamily="34" charset="0"/>
              <a:defRPr sz="2500" kern="1200">
                <a:solidFill>
                  <a:schemeClr val="tx1"/>
                </a:solidFill>
                <a:latin typeface="Lucida Sans Unicode" panose="020B0602030504020204" pitchFamily="34" charset="0"/>
                <a:ea typeface="+mn-ea"/>
                <a:cs typeface="Arial" panose="020B0604020202020204" pitchFamily="34" charset="0"/>
              </a:defRPr>
            </a:lvl3pPr>
            <a:lvl4pPr marL="1903413" indent="-271463" algn="l" defTabSz="914400" rtl="0" eaLnBrk="1" latinLnBrk="0" hangingPunct="1">
              <a:spcBef>
                <a:spcPts val="413"/>
              </a:spcBef>
              <a:buClr>
                <a:schemeClr val="accent2"/>
              </a:buClr>
              <a:buFont typeface="Wingdings 2" panose="05020102010507070707" pitchFamily="18" charset="2"/>
              <a:buChar char=""/>
              <a:defRPr sz="2300" kern="1200">
                <a:solidFill>
                  <a:schemeClr val="tx1"/>
                </a:solidFill>
                <a:latin typeface="Lucida Sans Unicode" panose="020B0602030504020204" pitchFamily="34" charset="0"/>
                <a:ea typeface="+mn-ea"/>
                <a:cs typeface="Arial" panose="020B0604020202020204" pitchFamily="34" charset="0"/>
              </a:defRPr>
            </a:lvl4pPr>
            <a:lvl5pPr marL="2447925" indent="-271463" algn="l" defTabSz="914400" rtl="0" eaLnBrk="1" latinLnBrk="0" hangingPunct="1">
              <a:spcBef>
                <a:spcPts val="413"/>
              </a:spcBef>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5pPr>
            <a:lvl6pPr marL="29051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6pPr>
            <a:lvl7pPr marL="33623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7pPr>
            <a:lvl8pPr marL="38195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8pPr>
            <a:lvl9pPr marL="42767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9pPr>
          </a:lstStyle>
          <a:p>
            <a:pPr>
              <a:spcBef>
                <a:spcPct val="0"/>
              </a:spcBef>
              <a:buSzTx/>
              <a:buFontTx/>
              <a:buNone/>
            </a:pPr>
            <a:r>
              <a:rPr lang="en-GB" altLang="en-US" sz="1400">
                <a:solidFill>
                  <a:srgbClr val="0070C0"/>
                </a:solidFill>
              </a:rPr>
              <a:t>Working Together to Improve Health and Wellbeing</a:t>
            </a:r>
            <a:endParaRPr lang="en-GB" altLang="en-US" sz="1400" dirty="0">
              <a:solidFill>
                <a:srgbClr val="0070C0"/>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11566268-828C-E3D2-8A1B-C61A8815D7DE}"/>
              </a:ext>
            </a:extLst>
          </p:cNvPr>
          <p:cNvPicPr>
            <a:picLocks noChangeAspect="1"/>
          </p:cNvPicPr>
          <p:nvPr/>
        </p:nvPicPr>
        <p:blipFill rotWithShape="1">
          <a:blip r:embed="rId3">
            <a:extLst>
              <a:ext uri="{28A0092B-C50C-407E-A947-70E740481C1C}">
                <a14:useLocalDpi xmlns:a14="http://schemas.microsoft.com/office/drawing/2010/main" val="0"/>
              </a:ext>
            </a:extLst>
          </a:blip>
          <a:srcRect t="27221"/>
          <a:stretch/>
        </p:blipFill>
        <p:spPr bwMode="auto">
          <a:xfrm>
            <a:off x="381000" y="280541"/>
            <a:ext cx="1041400" cy="469207"/>
          </a:xfrm>
          <a:prstGeom prst="rect">
            <a:avLst/>
          </a:prstGeom>
          <a:noFill/>
          <a:ln>
            <a:noFill/>
          </a:ln>
        </p:spPr>
      </p:pic>
      <p:pic>
        <p:nvPicPr>
          <p:cNvPr id="6" name="Picture 5" descr="A picture containing graphical user interface&#10;&#10;Description automatically generated">
            <a:extLst>
              <a:ext uri="{FF2B5EF4-FFF2-40B4-BE49-F238E27FC236}">
                <a16:creationId xmlns:a16="http://schemas.microsoft.com/office/drawing/2014/main" id="{6A5F49A8-7BC1-563C-9945-0E3EA17981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549495" y="149543"/>
            <a:ext cx="3331845" cy="880745"/>
          </a:xfrm>
          <a:prstGeom prst="rect">
            <a:avLst/>
          </a:prstGeom>
          <a:noFill/>
          <a:ln>
            <a:noFill/>
          </a:ln>
        </p:spPr>
      </p:pic>
    </p:spTree>
    <p:extLst>
      <p:ext uri="{BB962C8B-B14F-4D97-AF65-F5344CB8AC3E}">
        <p14:creationId xmlns:p14="http://schemas.microsoft.com/office/powerpoint/2010/main" val="2145377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A2932-4B70-0567-3497-68531DE7EB62}"/>
              </a:ext>
            </a:extLst>
          </p:cNvPr>
          <p:cNvSpPr>
            <a:spLocks noGrp="1"/>
          </p:cNvSpPr>
          <p:nvPr>
            <p:ph type="title"/>
          </p:nvPr>
        </p:nvSpPr>
        <p:spPr>
          <a:xfrm>
            <a:off x="838200" y="749748"/>
            <a:ext cx="10515600" cy="940940"/>
          </a:xfrm>
        </p:spPr>
        <p:txBody>
          <a:bodyPr/>
          <a:lstStyle/>
          <a:p>
            <a:r>
              <a:rPr lang="en-GB" dirty="0"/>
              <a:t>General information</a:t>
            </a:r>
          </a:p>
        </p:txBody>
      </p:sp>
      <p:sp>
        <p:nvSpPr>
          <p:cNvPr id="3" name="Content Placeholder 2">
            <a:extLst>
              <a:ext uri="{FF2B5EF4-FFF2-40B4-BE49-F238E27FC236}">
                <a16:creationId xmlns:a16="http://schemas.microsoft.com/office/drawing/2014/main" id="{4ED63B21-41B0-4607-B85B-F00DE3B48CA1}"/>
              </a:ext>
            </a:extLst>
          </p:cNvPr>
          <p:cNvSpPr>
            <a:spLocks noGrp="1"/>
          </p:cNvSpPr>
          <p:nvPr>
            <p:ph idx="1"/>
          </p:nvPr>
        </p:nvSpPr>
        <p:spPr/>
        <p:txBody>
          <a:bodyPr/>
          <a:lstStyle/>
          <a:p>
            <a:r>
              <a:rPr lang="en-GB" dirty="0"/>
              <a:t>80% of individuals currently in or arriving into Manston within the previous month have extensive skin lesions and infections on arrival.</a:t>
            </a:r>
          </a:p>
          <a:p>
            <a:r>
              <a:rPr lang="en-GB" dirty="0"/>
              <a:t>Balance between identifying and treating common conditions such as strep, staph, fungal infections, scabies etc and keeping wide differential diagnosis so issue like diphtheria are not missed.</a:t>
            </a:r>
          </a:p>
          <a:p>
            <a:r>
              <a:rPr lang="en-GB" dirty="0"/>
              <a:t>Health needs tend to be high at the point of arrival to this country due to background infection exposure, prolonged travel, challenging living conditions and long periods without access to health care.</a:t>
            </a:r>
          </a:p>
          <a:p>
            <a:r>
              <a:rPr lang="en-GB" b="1" dirty="0"/>
              <a:t>Think “Person First, Context Second”</a:t>
            </a:r>
          </a:p>
        </p:txBody>
      </p:sp>
      <p:sp>
        <p:nvSpPr>
          <p:cNvPr id="4" name="Footer Placeholder 1">
            <a:extLst>
              <a:ext uri="{FF2B5EF4-FFF2-40B4-BE49-F238E27FC236}">
                <a16:creationId xmlns:a16="http://schemas.microsoft.com/office/drawing/2014/main" id="{3C6E10CD-8F0F-E670-3FB0-4F67129D2C54}"/>
              </a:ext>
            </a:extLst>
          </p:cNvPr>
          <p:cNvSpPr txBox="1">
            <a:spLocks/>
          </p:cNvSpPr>
          <p:nvPr/>
        </p:nvSpPr>
        <p:spPr bwMode="auto">
          <a:xfrm>
            <a:off x="4071938" y="6326188"/>
            <a:ext cx="507841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914400" rtl="0" eaLnBrk="1" latinLnBrk="0" hangingPunct="1">
              <a:spcBef>
                <a:spcPts val="475"/>
              </a:spcBef>
              <a:buSzPct val="68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84238" indent="-339725" algn="l" defTabSz="914400" rtl="0" eaLnBrk="1" latinLnBrk="0" hangingPunct="1">
              <a:spcBef>
                <a:spcPts val="388"/>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358900" indent="-271463" algn="l" defTabSz="914400" rtl="0" eaLnBrk="1" latinLnBrk="0" hangingPunct="1">
              <a:spcBef>
                <a:spcPts val="413"/>
              </a:spcBef>
              <a:buClr>
                <a:schemeClr val="accent2"/>
              </a:buClr>
              <a:buSzPct val="100000"/>
              <a:buFont typeface="Arial" panose="020B0604020202020204" pitchFamily="34" charset="0"/>
              <a:defRPr sz="2500" kern="1200">
                <a:solidFill>
                  <a:schemeClr val="tx1"/>
                </a:solidFill>
                <a:latin typeface="Lucida Sans Unicode" panose="020B0602030504020204" pitchFamily="34" charset="0"/>
                <a:ea typeface="+mn-ea"/>
                <a:cs typeface="Arial" panose="020B0604020202020204" pitchFamily="34" charset="0"/>
              </a:defRPr>
            </a:lvl3pPr>
            <a:lvl4pPr marL="1903413" indent="-271463" algn="l" defTabSz="914400" rtl="0" eaLnBrk="1" latinLnBrk="0" hangingPunct="1">
              <a:spcBef>
                <a:spcPts val="413"/>
              </a:spcBef>
              <a:buClr>
                <a:schemeClr val="accent2"/>
              </a:buClr>
              <a:buFont typeface="Wingdings 2" panose="05020102010507070707" pitchFamily="18" charset="2"/>
              <a:buChar char=""/>
              <a:defRPr sz="2300" kern="1200">
                <a:solidFill>
                  <a:schemeClr val="tx1"/>
                </a:solidFill>
                <a:latin typeface="Lucida Sans Unicode" panose="020B0602030504020204" pitchFamily="34" charset="0"/>
                <a:ea typeface="+mn-ea"/>
                <a:cs typeface="Arial" panose="020B0604020202020204" pitchFamily="34" charset="0"/>
              </a:defRPr>
            </a:lvl4pPr>
            <a:lvl5pPr marL="2447925" indent="-271463" algn="l" defTabSz="914400" rtl="0" eaLnBrk="1" latinLnBrk="0" hangingPunct="1">
              <a:spcBef>
                <a:spcPts val="413"/>
              </a:spcBef>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5pPr>
            <a:lvl6pPr marL="29051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6pPr>
            <a:lvl7pPr marL="33623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7pPr>
            <a:lvl8pPr marL="38195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8pPr>
            <a:lvl9pPr marL="42767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9pPr>
          </a:lstStyle>
          <a:p>
            <a:pPr>
              <a:spcBef>
                <a:spcPct val="0"/>
              </a:spcBef>
              <a:buSzTx/>
              <a:buFontTx/>
              <a:buNone/>
            </a:pPr>
            <a:r>
              <a:rPr lang="en-GB" altLang="en-US" sz="1400">
                <a:solidFill>
                  <a:srgbClr val="0070C0"/>
                </a:solidFill>
              </a:rPr>
              <a:t>Working Together to Improve Health and Wellbeing</a:t>
            </a:r>
            <a:endParaRPr lang="en-GB" altLang="en-US" sz="1400" dirty="0">
              <a:solidFill>
                <a:srgbClr val="0070C0"/>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FDDD2903-DFCF-357C-DE07-71BB5F5B50A0}"/>
              </a:ext>
            </a:extLst>
          </p:cNvPr>
          <p:cNvPicPr>
            <a:picLocks noChangeAspect="1"/>
          </p:cNvPicPr>
          <p:nvPr/>
        </p:nvPicPr>
        <p:blipFill rotWithShape="1">
          <a:blip r:embed="rId2">
            <a:extLst>
              <a:ext uri="{28A0092B-C50C-407E-A947-70E740481C1C}">
                <a14:useLocalDpi xmlns:a14="http://schemas.microsoft.com/office/drawing/2010/main" val="0"/>
              </a:ext>
            </a:extLst>
          </a:blip>
          <a:srcRect t="27221"/>
          <a:stretch/>
        </p:blipFill>
        <p:spPr bwMode="auto">
          <a:xfrm>
            <a:off x="381000" y="280541"/>
            <a:ext cx="1041400" cy="469207"/>
          </a:xfrm>
          <a:prstGeom prst="rect">
            <a:avLst/>
          </a:prstGeom>
          <a:noFill/>
          <a:ln>
            <a:noFill/>
          </a:ln>
        </p:spPr>
      </p:pic>
      <p:pic>
        <p:nvPicPr>
          <p:cNvPr id="6" name="Picture 5" descr="A picture containing graphical user interface&#10;&#10;Description automatically generated">
            <a:extLst>
              <a:ext uri="{FF2B5EF4-FFF2-40B4-BE49-F238E27FC236}">
                <a16:creationId xmlns:a16="http://schemas.microsoft.com/office/drawing/2014/main" id="{AA25EBA3-0F67-5BD0-0EE6-F38733C66E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49495" y="149543"/>
            <a:ext cx="3331845" cy="880745"/>
          </a:xfrm>
          <a:prstGeom prst="rect">
            <a:avLst/>
          </a:prstGeom>
          <a:noFill/>
          <a:ln>
            <a:noFill/>
          </a:ln>
        </p:spPr>
      </p:pic>
    </p:spTree>
    <p:extLst>
      <p:ext uri="{BB962C8B-B14F-4D97-AF65-F5344CB8AC3E}">
        <p14:creationId xmlns:p14="http://schemas.microsoft.com/office/powerpoint/2010/main" val="3586179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FBE79-9EBE-AEEB-E9AA-1627A1DFEFDA}"/>
              </a:ext>
            </a:extLst>
          </p:cNvPr>
          <p:cNvSpPr>
            <a:spLocks noGrp="1"/>
          </p:cNvSpPr>
          <p:nvPr>
            <p:ph type="title"/>
          </p:nvPr>
        </p:nvSpPr>
        <p:spPr>
          <a:xfrm>
            <a:off x="838200" y="809943"/>
            <a:ext cx="10515600" cy="880745"/>
          </a:xfrm>
        </p:spPr>
        <p:txBody>
          <a:bodyPr/>
          <a:lstStyle/>
          <a:p>
            <a:r>
              <a:rPr lang="en-GB" dirty="0"/>
              <a:t>What is Diphtheria</a:t>
            </a:r>
          </a:p>
        </p:txBody>
      </p:sp>
      <p:sp>
        <p:nvSpPr>
          <p:cNvPr id="3" name="Content Placeholder 2">
            <a:extLst>
              <a:ext uri="{FF2B5EF4-FFF2-40B4-BE49-F238E27FC236}">
                <a16:creationId xmlns:a16="http://schemas.microsoft.com/office/drawing/2014/main" id="{8A6CE691-597A-94A8-8C42-3771A1706CE0}"/>
              </a:ext>
            </a:extLst>
          </p:cNvPr>
          <p:cNvSpPr>
            <a:spLocks noGrp="1"/>
          </p:cNvSpPr>
          <p:nvPr>
            <p:ph idx="1"/>
          </p:nvPr>
        </p:nvSpPr>
        <p:spPr/>
        <p:txBody>
          <a:bodyPr>
            <a:normAutofit/>
          </a:bodyPr>
          <a:lstStyle/>
          <a:p>
            <a:r>
              <a:rPr lang="en-GB" dirty="0"/>
              <a:t>Highly contagious infection that affects the nose and throat and sometimes the skin.</a:t>
            </a:r>
          </a:p>
          <a:p>
            <a:r>
              <a:rPr lang="en-GB" dirty="0"/>
              <a:t>Incubation period usually 2-5 days, with a range of 1-10 days.</a:t>
            </a:r>
          </a:p>
          <a:p>
            <a:r>
              <a:rPr lang="en-GB" dirty="0"/>
              <a:t>C. diphtheriae and C. </a:t>
            </a:r>
            <a:r>
              <a:rPr lang="en-GB" dirty="0" err="1"/>
              <a:t>ulerans</a:t>
            </a:r>
            <a:r>
              <a:rPr lang="en-GB" dirty="0"/>
              <a:t> may present with either cutaneous and/or respiratory presentations and lead to severe infection and mortality.</a:t>
            </a:r>
          </a:p>
          <a:p>
            <a:r>
              <a:rPr lang="en-GB" dirty="0"/>
              <a:t>Diphtheria is rare in the UK due to the vaccination program where children and babies have been routinely vaccinated since the 1940s but there is a small chance of contracting the infection if you travel to certain parts of the world.</a:t>
            </a:r>
          </a:p>
          <a:p>
            <a:endParaRPr lang="en-GB" dirty="0"/>
          </a:p>
        </p:txBody>
      </p:sp>
      <p:sp>
        <p:nvSpPr>
          <p:cNvPr id="4" name="Footer Placeholder 1">
            <a:extLst>
              <a:ext uri="{FF2B5EF4-FFF2-40B4-BE49-F238E27FC236}">
                <a16:creationId xmlns:a16="http://schemas.microsoft.com/office/drawing/2014/main" id="{B1A09412-D004-D13A-5876-91ADEF08B216}"/>
              </a:ext>
            </a:extLst>
          </p:cNvPr>
          <p:cNvSpPr txBox="1">
            <a:spLocks/>
          </p:cNvSpPr>
          <p:nvPr/>
        </p:nvSpPr>
        <p:spPr bwMode="auto">
          <a:xfrm>
            <a:off x="4071938" y="6326188"/>
            <a:ext cx="507841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914400" rtl="0" eaLnBrk="1" latinLnBrk="0" hangingPunct="1">
              <a:spcBef>
                <a:spcPts val="475"/>
              </a:spcBef>
              <a:buSzPct val="68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84238" indent="-339725" algn="l" defTabSz="914400" rtl="0" eaLnBrk="1" latinLnBrk="0" hangingPunct="1">
              <a:spcBef>
                <a:spcPts val="388"/>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358900" indent="-271463" algn="l" defTabSz="914400" rtl="0" eaLnBrk="1" latinLnBrk="0" hangingPunct="1">
              <a:spcBef>
                <a:spcPts val="413"/>
              </a:spcBef>
              <a:buClr>
                <a:schemeClr val="accent2"/>
              </a:buClr>
              <a:buSzPct val="100000"/>
              <a:buFont typeface="Arial" panose="020B0604020202020204" pitchFamily="34" charset="0"/>
              <a:defRPr sz="2500" kern="1200">
                <a:solidFill>
                  <a:schemeClr val="tx1"/>
                </a:solidFill>
                <a:latin typeface="Lucida Sans Unicode" panose="020B0602030504020204" pitchFamily="34" charset="0"/>
                <a:ea typeface="+mn-ea"/>
                <a:cs typeface="Arial" panose="020B0604020202020204" pitchFamily="34" charset="0"/>
              </a:defRPr>
            </a:lvl3pPr>
            <a:lvl4pPr marL="1903413" indent="-271463" algn="l" defTabSz="914400" rtl="0" eaLnBrk="1" latinLnBrk="0" hangingPunct="1">
              <a:spcBef>
                <a:spcPts val="413"/>
              </a:spcBef>
              <a:buClr>
                <a:schemeClr val="accent2"/>
              </a:buClr>
              <a:buFont typeface="Wingdings 2" panose="05020102010507070707" pitchFamily="18" charset="2"/>
              <a:buChar char=""/>
              <a:defRPr sz="2300" kern="1200">
                <a:solidFill>
                  <a:schemeClr val="tx1"/>
                </a:solidFill>
                <a:latin typeface="Lucida Sans Unicode" panose="020B0602030504020204" pitchFamily="34" charset="0"/>
                <a:ea typeface="+mn-ea"/>
                <a:cs typeface="Arial" panose="020B0604020202020204" pitchFamily="34" charset="0"/>
              </a:defRPr>
            </a:lvl4pPr>
            <a:lvl5pPr marL="2447925" indent="-271463" algn="l" defTabSz="914400" rtl="0" eaLnBrk="1" latinLnBrk="0" hangingPunct="1">
              <a:spcBef>
                <a:spcPts val="413"/>
              </a:spcBef>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5pPr>
            <a:lvl6pPr marL="29051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6pPr>
            <a:lvl7pPr marL="33623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7pPr>
            <a:lvl8pPr marL="38195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8pPr>
            <a:lvl9pPr marL="42767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9pPr>
          </a:lstStyle>
          <a:p>
            <a:pPr>
              <a:spcBef>
                <a:spcPct val="0"/>
              </a:spcBef>
              <a:buSzTx/>
              <a:buFontTx/>
              <a:buNone/>
            </a:pPr>
            <a:r>
              <a:rPr lang="en-GB" altLang="en-US" sz="1400">
                <a:solidFill>
                  <a:srgbClr val="0070C0"/>
                </a:solidFill>
              </a:rPr>
              <a:t>Working Together to Improve Health and Wellbeing</a:t>
            </a:r>
            <a:endParaRPr lang="en-GB" altLang="en-US" sz="1400" dirty="0">
              <a:solidFill>
                <a:srgbClr val="0070C0"/>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4F2B5C50-D02A-002C-8E3A-9A90A507596E}"/>
              </a:ext>
            </a:extLst>
          </p:cNvPr>
          <p:cNvPicPr>
            <a:picLocks noChangeAspect="1"/>
          </p:cNvPicPr>
          <p:nvPr/>
        </p:nvPicPr>
        <p:blipFill rotWithShape="1">
          <a:blip r:embed="rId2">
            <a:extLst>
              <a:ext uri="{28A0092B-C50C-407E-A947-70E740481C1C}">
                <a14:useLocalDpi xmlns:a14="http://schemas.microsoft.com/office/drawing/2010/main" val="0"/>
              </a:ext>
            </a:extLst>
          </a:blip>
          <a:srcRect t="27221"/>
          <a:stretch/>
        </p:blipFill>
        <p:spPr bwMode="auto">
          <a:xfrm>
            <a:off x="381000" y="280541"/>
            <a:ext cx="1041400" cy="469207"/>
          </a:xfrm>
          <a:prstGeom prst="rect">
            <a:avLst/>
          </a:prstGeom>
          <a:noFill/>
          <a:ln>
            <a:noFill/>
          </a:ln>
        </p:spPr>
      </p:pic>
      <p:pic>
        <p:nvPicPr>
          <p:cNvPr id="6" name="Picture 5" descr="A picture containing graphical user interface&#10;&#10;Description automatically generated">
            <a:extLst>
              <a:ext uri="{FF2B5EF4-FFF2-40B4-BE49-F238E27FC236}">
                <a16:creationId xmlns:a16="http://schemas.microsoft.com/office/drawing/2014/main" id="{17ACE098-7D94-2A66-742E-39963AF0CD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49495" y="149543"/>
            <a:ext cx="3331845" cy="880745"/>
          </a:xfrm>
          <a:prstGeom prst="rect">
            <a:avLst/>
          </a:prstGeom>
          <a:noFill/>
          <a:ln>
            <a:noFill/>
          </a:ln>
        </p:spPr>
      </p:pic>
    </p:spTree>
    <p:extLst>
      <p:ext uri="{BB962C8B-B14F-4D97-AF65-F5344CB8AC3E}">
        <p14:creationId xmlns:p14="http://schemas.microsoft.com/office/powerpoint/2010/main" val="502156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5F132-6B80-2A13-4BFA-5D2D970F976F}"/>
              </a:ext>
            </a:extLst>
          </p:cNvPr>
          <p:cNvSpPr>
            <a:spLocks noGrp="1"/>
          </p:cNvSpPr>
          <p:nvPr>
            <p:ph type="title"/>
          </p:nvPr>
        </p:nvSpPr>
        <p:spPr>
          <a:xfrm>
            <a:off x="838200" y="809943"/>
            <a:ext cx="10515600" cy="880745"/>
          </a:xfrm>
        </p:spPr>
        <p:txBody>
          <a:bodyPr/>
          <a:lstStyle/>
          <a:p>
            <a:r>
              <a:rPr lang="en-GB" dirty="0"/>
              <a:t>Current Situation</a:t>
            </a:r>
          </a:p>
        </p:txBody>
      </p:sp>
      <p:sp>
        <p:nvSpPr>
          <p:cNvPr id="3" name="Content Placeholder 2">
            <a:extLst>
              <a:ext uri="{FF2B5EF4-FFF2-40B4-BE49-F238E27FC236}">
                <a16:creationId xmlns:a16="http://schemas.microsoft.com/office/drawing/2014/main" id="{D127D986-8EC5-2C32-8D88-4A0A1012B4C5}"/>
              </a:ext>
            </a:extLst>
          </p:cNvPr>
          <p:cNvSpPr>
            <a:spLocks noGrp="1"/>
          </p:cNvSpPr>
          <p:nvPr>
            <p:ph idx="1"/>
          </p:nvPr>
        </p:nvSpPr>
        <p:spPr/>
        <p:txBody>
          <a:bodyPr/>
          <a:lstStyle/>
          <a:p>
            <a:r>
              <a:rPr lang="en-GB" dirty="0"/>
              <a:t>34 confirmed diphtheria infection cases across asylum seeker settings in England this year.</a:t>
            </a:r>
          </a:p>
          <a:p>
            <a:r>
              <a:rPr lang="en-GB" dirty="0"/>
              <a:t>12 confirmed cases of diphtheria (9 of which have been confirmed in the last 4 days) since 11</a:t>
            </a:r>
            <a:r>
              <a:rPr lang="en-GB" baseline="30000" dirty="0"/>
              <a:t>th</a:t>
            </a:r>
            <a:r>
              <a:rPr lang="en-GB" dirty="0"/>
              <a:t> October 2022 at Manston Reception facility</a:t>
            </a:r>
          </a:p>
          <a:p>
            <a:r>
              <a:rPr lang="en-GB" dirty="0"/>
              <a:t>3 confirmed cases identified since 4</a:t>
            </a:r>
            <a:r>
              <a:rPr lang="en-GB" baseline="30000" dirty="0"/>
              <a:t>th</a:t>
            </a:r>
            <a:r>
              <a:rPr lang="en-GB" dirty="0"/>
              <a:t> October Kent Intake Unit (unaccompanied children)</a:t>
            </a:r>
          </a:p>
          <a:p>
            <a:r>
              <a:rPr lang="en-GB" dirty="0"/>
              <a:t>Early reports identify this situation of increased toxigenic diphtheria cases in people seeking asylum is mirrored across several European Countries.</a:t>
            </a:r>
          </a:p>
          <a:p>
            <a:pPr marL="0" indent="0">
              <a:buNone/>
            </a:pPr>
            <a:endParaRPr lang="en-GB" dirty="0"/>
          </a:p>
          <a:p>
            <a:endParaRPr lang="en-GB" dirty="0"/>
          </a:p>
        </p:txBody>
      </p:sp>
      <p:sp>
        <p:nvSpPr>
          <p:cNvPr id="4" name="Footer Placeholder 1">
            <a:extLst>
              <a:ext uri="{FF2B5EF4-FFF2-40B4-BE49-F238E27FC236}">
                <a16:creationId xmlns:a16="http://schemas.microsoft.com/office/drawing/2014/main" id="{7FFF22A5-6E8A-0D37-65AC-A14DC9B5116D}"/>
              </a:ext>
            </a:extLst>
          </p:cNvPr>
          <p:cNvSpPr txBox="1">
            <a:spLocks/>
          </p:cNvSpPr>
          <p:nvPr/>
        </p:nvSpPr>
        <p:spPr bwMode="auto">
          <a:xfrm>
            <a:off x="4071938" y="6326188"/>
            <a:ext cx="507841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914400" rtl="0" eaLnBrk="1" latinLnBrk="0" hangingPunct="1">
              <a:spcBef>
                <a:spcPts val="475"/>
              </a:spcBef>
              <a:buSzPct val="68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84238" indent="-339725" algn="l" defTabSz="914400" rtl="0" eaLnBrk="1" latinLnBrk="0" hangingPunct="1">
              <a:spcBef>
                <a:spcPts val="388"/>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358900" indent="-271463" algn="l" defTabSz="914400" rtl="0" eaLnBrk="1" latinLnBrk="0" hangingPunct="1">
              <a:spcBef>
                <a:spcPts val="413"/>
              </a:spcBef>
              <a:buClr>
                <a:schemeClr val="accent2"/>
              </a:buClr>
              <a:buSzPct val="100000"/>
              <a:buFont typeface="Arial" panose="020B0604020202020204" pitchFamily="34" charset="0"/>
              <a:defRPr sz="2500" kern="1200">
                <a:solidFill>
                  <a:schemeClr val="tx1"/>
                </a:solidFill>
                <a:latin typeface="Lucida Sans Unicode" panose="020B0602030504020204" pitchFamily="34" charset="0"/>
                <a:ea typeface="+mn-ea"/>
                <a:cs typeface="Arial" panose="020B0604020202020204" pitchFamily="34" charset="0"/>
              </a:defRPr>
            </a:lvl3pPr>
            <a:lvl4pPr marL="1903413" indent="-271463" algn="l" defTabSz="914400" rtl="0" eaLnBrk="1" latinLnBrk="0" hangingPunct="1">
              <a:spcBef>
                <a:spcPts val="413"/>
              </a:spcBef>
              <a:buClr>
                <a:schemeClr val="accent2"/>
              </a:buClr>
              <a:buFont typeface="Wingdings 2" panose="05020102010507070707" pitchFamily="18" charset="2"/>
              <a:buChar char=""/>
              <a:defRPr sz="2300" kern="1200">
                <a:solidFill>
                  <a:schemeClr val="tx1"/>
                </a:solidFill>
                <a:latin typeface="Lucida Sans Unicode" panose="020B0602030504020204" pitchFamily="34" charset="0"/>
                <a:ea typeface="+mn-ea"/>
                <a:cs typeface="Arial" panose="020B0604020202020204" pitchFamily="34" charset="0"/>
              </a:defRPr>
            </a:lvl4pPr>
            <a:lvl5pPr marL="2447925" indent="-271463" algn="l" defTabSz="914400" rtl="0" eaLnBrk="1" latinLnBrk="0" hangingPunct="1">
              <a:spcBef>
                <a:spcPts val="413"/>
              </a:spcBef>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5pPr>
            <a:lvl6pPr marL="29051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6pPr>
            <a:lvl7pPr marL="33623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7pPr>
            <a:lvl8pPr marL="38195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8pPr>
            <a:lvl9pPr marL="42767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9pPr>
          </a:lstStyle>
          <a:p>
            <a:pPr>
              <a:spcBef>
                <a:spcPct val="0"/>
              </a:spcBef>
              <a:buSzTx/>
              <a:buFontTx/>
              <a:buNone/>
            </a:pPr>
            <a:r>
              <a:rPr lang="en-GB" altLang="en-US" sz="1400">
                <a:solidFill>
                  <a:srgbClr val="0070C0"/>
                </a:solidFill>
              </a:rPr>
              <a:t>Working Together to Improve Health and Wellbeing</a:t>
            </a:r>
            <a:endParaRPr lang="en-GB" altLang="en-US" sz="1400" dirty="0">
              <a:solidFill>
                <a:srgbClr val="0070C0"/>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8403B26B-BDB7-FEF5-79C3-39F238226E26}"/>
              </a:ext>
            </a:extLst>
          </p:cNvPr>
          <p:cNvPicPr>
            <a:picLocks noChangeAspect="1"/>
          </p:cNvPicPr>
          <p:nvPr/>
        </p:nvPicPr>
        <p:blipFill rotWithShape="1">
          <a:blip r:embed="rId2">
            <a:extLst>
              <a:ext uri="{28A0092B-C50C-407E-A947-70E740481C1C}">
                <a14:useLocalDpi xmlns:a14="http://schemas.microsoft.com/office/drawing/2010/main" val="0"/>
              </a:ext>
            </a:extLst>
          </a:blip>
          <a:srcRect t="27221"/>
          <a:stretch/>
        </p:blipFill>
        <p:spPr bwMode="auto">
          <a:xfrm>
            <a:off x="381000" y="280541"/>
            <a:ext cx="1041400" cy="469207"/>
          </a:xfrm>
          <a:prstGeom prst="rect">
            <a:avLst/>
          </a:prstGeom>
          <a:noFill/>
          <a:ln>
            <a:noFill/>
          </a:ln>
        </p:spPr>
      </p:pic>
      <p:pic>
        <p:nvPicPr>
          <p:cNvPr id="6" name="Picture 5" descr="A picture containing graphical user interface&#10;&#10;Description automatically generated">
            <a:extLst>
              <a:ext uri="{FF2B5EF4-FFF2-40B4-BE49-F238E27FC236}">
                <a16:creationId xmlns:a16="http://schemas.microsoft.com/office/drawing/2014/main" id="{1F3B3CF6-6169-70C3-4340-4F24E7B41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49495" y="149543"/>
            <a:ext cx="3331845" cy="880745"/>
          </a:xfrm>
          <a:prstGeom prst="rect">
            <a:avLst/>
          </a:prstGeom>
          <a:noFill/>
          <a:ln>
            <a:noFill/>
          </a:ln>
        </p:spPr>
      </p:pic>
    </p:spTree>
    <p:extLst>
      <p:ext uri="{BB962C8B-B14F-4D97-AF65-F5344CB8AC3E}">
        <p14:creationId xmlns:p14="http://schemas.microsoft.com/office/powerpoint/2010/main" val="3526682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68D7A-D460-5B9D-C37C-612AE8E3BE5A}"/>
              </a:ext>
            </a:extLst>
          </p:cNvPr>
          <p:cNvSpPr>
            <a:spLocks noGrp="1"/>
          </p:cNvSpPr>
          <p:nvPr>
            <p:ph type="title"/>
          </p:nvPr>
        </p:nvSpPr>
        <p:spPr>
          <a:xfrm>
            <a:off x="838200" y="809943"/>
            <a:ext cx="10515600" cy="880745"/>
          </a:xfrm>
        </p:spPr>
        <p:txBody>
          <a:bodyPr>
            <a:normAutofit/>
          </a:bodyPr>
          <a:lstStyle/>
          <a:p>
            <a:r>
              <a:rPr lang="en-GB" sz="3600" dirty="0"/>
              <a:t>Management of Confirmed or Suspected Diphtheria</a:t>
            </a:r>
          </a:p>
        </p:txBody>
      </p:sp>
      <p:sp>
        <p:nvSpPr>
          <p:cNvPr id="3" name="Content Placeholder 2">
            <a:extLst>
              <a:ext uri="{FF2B5EF4-FFF2-40B4-BE49-F238E27FC236}">
                <a16:creationId xmlns:a16="http://schemas.microsoft.com/office/drawing/2014/main" id="{419338DD-AE15-9D06-74A4-CD9CA3D68452}"/>
              </a:ext>
            </a:extLst>
          </p:cNvPr>
          <p:cNvSpPr>
            <a:spLocks noGrp="1"/>
          </p:cNvSpPr>
          <p:nvPr>
            <p:ph idx="1"/>
          </p:nvPr>
        </p:nvSpPr>
        <p:spPr/>
        <p:txBody>
          <a:bodyPr>
            <a:normAutofit fontScale="92500" lnSpcReduction="20000"/>
          </a:bodyPr>
          <a:lstStyle/>
          <a:p>
            <a:r>
              <a:rPr lang="en-GB" dirty="0"/>
              <a:t>Suspected and confirmed cases should be assessed and treated promptly with a detailed risk assessment to identify close contacts.</a:t>
            </a:r>
          </a:p>
          <a:p>
            <a:r>
              <a:rPr lang="en-GB" dirty="0"/>
              <a:t>Diphtheria is a notifiable disease and all suspected cases should be referred to local Health Protection Teams (HPT)</a:t>
            </a:r>
            <a:r>
              <a:rPr lang="en-GB" sz="1800" dirty="0">
                <a:effectLst/>
                <a:latin typeface="Arial" panose="020B0604020202020204" pitchFamily="34" charset="0"/>
                <a:ea typeface="Calibri" panose="020F0502020204030204" pitchFamily="34" charset="0"/>
              </a:rPr>
              <a:t> -  </a:t>
            </a:r>
            <a:r>
              <a:rPr lang="en-GB" sz="2600" b="1" dirty="0">
                <a:effectLst/>
                <a:latin typeface="Arial" panose="020B0604020202020204" pitchFamily="34" charset="0"/>
                <a:ea typeface="Calibri" panose="020F0502020204030204" pitchFamily="34" charset="0"/>
              </a:rPr>
              <a:t>0300 303 8162</a:t>
            </a:r>
            <a:r>
              <a:rPr lang="en-GB" sz="2600" b="1" dirty="0"/>
              <a:t> </a:t>
            </a:r>
            <a:r>
              <a:rPr lang="en-GB" sz="1800" u="sng" dirty="0">
                <a:solidFill>
                  <a:srgbClr val="0563C1"/>
                </a:solidFill>
                <a:effectLst/>
                <a:latin typeface="Calibri" panose="020F0502020204030204" pitchFamily="34" charset="0"/>
                <a:ea typeface="Calibri" panose="020F0502020204030204" pitchFamily="34" charset="0"/>
                <a:hlinkClick r:id="rId2"/>
              </a:rPr>
              <a:t>swhpt@ukhsa.gov.uk</a:t>
            </a:r>
            <a:endParaRPr lang="en-GB" sz="2600" b="1" dirty="0"/>
          </a:p>
          <a:p>
            <a:r>
              <a:rPr lang="en-GB" dirty="0"/>
              <a:t>Swabs – nasopharyngeal, throat, wound or skin lesions (including screening for respiratory carriage in cutaneous cases) prior to commencing treatment.</a:t>
            </a:r>
          </a:p>
          <a:p>
            <a:r>
              <a:rPr lang="en-GB" dirty="0"/>
              <a:t>Treatment - 14-day course of antibiotics and contacts will receive prophylactic antibiotics</a:t>
            </a:r>
          </a:p>
          <a:p>
            <a:r>
              <a:rPr lang="en-GB" dirty="0"/>
              <a:t>Cases of suspected classical respiratory diphtheria should be urgently assessed by clinicians for Diphtheria Anti-toxin Therapy (DAT)</a:t>
            </a:r>
          </a:p>
          <a:p>
            <a:r>
              <a:rPr lang="en-GB" dirty="0"/>
              <a:t>Vaccines are given to cases on recovery and contacts ASAP</a:t>
            </a:r>
          </a:p>
        </p:txBody>
      </p:sp>
      <p:sp>
        <p:nvSpPr>
          <p:cNvPr id="4" name="Footer Placeholder 1">
            <a:extLst>
              <a:ext uri="{FF2B5EF4-FFF2-40B4-BE49-F238E27FC236}">
                <a16:creationId xmlns:a16="http://schemas.microsoft.com/office/drawing/2014/main" id="{FA996D85-5E4B-655F-7143-C446C09ADAF4}"/>
              </a:ext>
            </a:extLst>
          </p:cNvPr>
          <p:cNvSpPr txBox="1">
            <a:spLocks/>
          </p:cNvSpPr>
          <p:nvPr/>
        </p:nvSpPr>
        <p:spPr bwMode="auto">
          <a:xfrm>
            <a:off x="4071938" y="6326188"/>
            <a:ext cx="507841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914400" rtl="0" eaLnBrk="1" latinLnBrk="0" hangingPunct="1">
              <a:spcBef>
                <a:spcPts val="475"/>
              </a:spcBef>
              <a:buSzPct val="68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84238" indent="-339725" algn="l" defTabSz="914400" rtl="0" eaLnBrk="1" latinLnBrk="0" hangingPunct="1">
              <a:spcBef>
                <a:spcPts val="388"/>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358900" indent="-271463" algn="l" defTabSz="914400" rtl="0" eaLnBrk="1" latinLnBrk="0" hangingPunct="1">
              <a:spcBef>
                <a:spcPts val="413"/>
              </a:spcBef>
              <a:buClr>
                <a:schemeClr val="accent2"/>
              </a:buClr>
              <a:buSzPct val="100000"/>
              <a:buFont typeface="Arial" panose="020B0604020202020204" pitchFamily="34" charset="0"/>
              <a:defRPr sz="2500" kern="1200">
                <a:solidFill>
                  <a:schemeClr val="tx1"/>
                </a:solidFill>
                <a:latin typeface="Lucida Sans Unicode" panose="020B0602030504020204" pitchFamily="34" charset="0"/>
                <a:ea typeface="+mn-ea"/>
                <a:cs typeface="Arial" panose="020B0604020202020204" pitchFamily="34" charset="0"/>
              </a:defRPr>
            </a:lvl3pPr>
            <a:lvl4pPr marL="1903413" indent="-271463" algn="l" defTabSz="914400" rtl="0" eaLnBrk="1" latinLnBrk="0" hangingPunct="1">
              <a:spcBef>
                <a:spcPts val="413"/>
              </a:spcBef>
              <a:buClr>
                <a:schemeClr val="accent2"/>
              </a:buClr>
              <a:buFont typeface="Wingdings 2" panose="05020102010507070707" pitchFamily="18" charset="2"/>
              <a:buChar char=""/>
              <a:defRPr sz="2300" kern="1200">
                <a:solidFill>
                  <a:schemeClr val="tx1"/>
                </a:solidFill>
                <a:latin typeface="Lucida Sans Unicode" panose="020B0602030504020204" pitchFamily="34" charset="0"/>
                <a:ea typeface="+mn-ea"/>
                <a:cs typeface="Arial" panose="020B0604020202020204" pitchFamily="34" charset="0"/>
              </a:defRPr>
            </a:lvl4pPr>
            <a:lvl5pPr marL="2447925" indent="-271463" algn="l" defTabSz="914400" rtl="0" eaLnBrk="1" latinLnBrk="0" hangingPunct="1">
              <a:spcBef>
                <a:spcPts val="413"/>
              </a:spcBef>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5pPr>
            <a:lvl6pPr marL="29051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6pPr>
            <a:lvl7pPr marL="33623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7pPr>
            <a:lvl8pPr marL="38195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8pPr>
            <a:lvl9pPr marL="42767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9pPr>
          </a:lstStyle>
          <a:p>
            <a:pPr>
              <a:spcBef>
                <a:spcPct val="0"/>
              </a:spcBef>
              <a:buSzTx/>
              <a:buFontTx/>
              <a:buNone/>
            </a:pPr>
            <a:r>
              <a:rPr lang="en-GB" altLang="en-US" sz="1400">
                <a:solidFill>
                  <a:srgbClr val="0070C0"/>
                </a:solidFill>
              </a:rPr>
              <a:t>Working Together to Improve Health and Wellbeing</a:t>
            </a:r>
            <a:endParaRPr lang="en-GB" altLang="en-US" sz="1400" dirty="0">
              <a:solidFill>
                <a:srgbClr val="0070C0"/>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9C180B34-AC8A-3D99-588A-FF2D518C3758}"/>
              </a:ext>
            </a:extLst>
          </p:cNvPr>
          <p:cNvPicPr>
            <a:picLocks noChangeAspect="1"/>
          </p:cNvPicPr>
          <p:nvPr/>
        </p:nvPicPr>
        <p:blipFill rotWithShape="1">
          <a:blip r:embed="rId3">
            <a:extLst>
              <a:ext uri="{28A0092B-C50C-407E-A947-70E740481C1C}">
                <a14:useLocalDpi xmlns:a14="http://schemas.microsoft.com/office/drawing/2010/main" val="0"/>
              </a:ext>
            </a:extLst>
          </a:blip>
          <a:srcRect t="27221"/>
          <a:stretch/>
        </p:blipFill>
        <p:spPr bwMode="auto">
          <a:xfrm>
            <a:off x="381000" y="280541"/>
            <a:ext cx="1041400" cy="469207"/>
          </a:xfrm>
          <a:prstGeom prst="rect">
            <a:avLst/>
          </a:prstGeom>
          <a:noFill/>
          <a:ln>
            <a:noFill/>
          </a:ln>
        </p:spPr>
      </p:pic>
      <p:pic>
        <p:nvPicPr>
          <p:cNvPr id="6" name="Picture 5" descr="A picture containing graphical user interface&#10;&#10;Description automatically generated">
            <a:extLst>
              <a:ext uri="{FF2B5EF4-FFF2-40B4-BE49-F238E27FC236}">
                <a16:creationId xmlns:a16="http://schemas.microsoft.com/office/drawing/2014/main" id="{40765547-1DC9-63ED-1E01-9E93C7569E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549495" y="149543"/>
            <a:ext cx="3331845" cy="880745"/>
          </a:xfrm>
          <a:prstGeom prst="rect">
            <a:avLst/>
          </a:prstGeom>
          <a:noFill/>
          <a:ln>
            <a:noFill/>
          </a:ln>
        </p:spPr>
      </p:pic>
    </p:spTree>
    <p:extLst>
      <p:ext uri="{BB962C8B-B14F-4D97-AF65-F5344CB8AC3E}">
        <p14:creationId xmlns:p14="http://schemas.microsoft.com/office/powerpoint/2010/main" val="1378443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82C9-5090-A546-E988-8DFD6FE180D9}"/>
              </a:ext>
            </a:extLst>
          </p:cNvPr>
          <p:cNvSpPr>
            <a:spLocks noGrp="1"/>
          </p:cNvSpPr>
          <p:nvPr>
            <p:ph type="title"/>
          </p:nvPr>
        </p:nvSpPr>
        <p:spPr>
          <a:xfrm>
            <a:off x="838200" y="749748"/>
            <a:ext cx="10515600" cy="940940"/>
          </a:xfrm>
        </p:spPr>
        <p:txBody>
          <a:bodyPr/>
          <a:lstStyle/>
          <a:p>
            <a:r>
              <a:rPr lang="en-GB" dirty="0"/>
              <a:t>Current Incident Response</a:t>
            </a:r>
          </a:p>
        </p:txBody>
      </p:sp>
      <p:sp>
        <p:nvSpPr>
          <p:cNvPr id="3" name="Content Placeholder 2">
            <a:extLst>
              <a:ext uri="{FF2B5EF4-FFF2-40B4-BE49-F238E27FC236}">
                <a16:creationId xmlns:a16="http://schemas.microsoft.com/office/drawing/2014/main" id="{F7D0062F-E098-802C-EC06-6D625E7DFDB7}"/>
              </a:ext>
            </a:extLst>
          </p:cNvPr>
          <p:cNvSpPr>
            <a:spLocks noGrp="1"/>
          </p:cNvSpPr>
          <p:nvPr>
            <p:ph idx="1"/>
          </p:nvPr>
        </p:nvSpPr>
        <p:spPr/>
        <p:txBody>
          <a:bodyPr/>
          <a:lstStyle/>
          <a:p>
            <a:pPr marL="0" indent="0">
              <a:buNone/>
            </a:pPr>
            <a:r>
              <a:rPr lang="en-GB" dirty="0"/>
              <a:t>National Incident Management team have recommended mass antibiotics and vaccination to the following groups: </a:t>
            </a:r>
          </a:p>
          <a:p>
            <a:r>
              <a:rPr lang="en-GB" dirty="0"/>
              <a:t>Asylum seekers currently in the Manston and Kent intake units</a:t>
            </a:r>
          </a:p>
          <a:p>
            <a:r>
              <a:rPr lang="en-GB" dirty="0"/>
              <a:t>Asylum seekers arriving in the Marston and Kent intake units for the next month dependent on clinical presentation assessment, microbiology, feasibility and acceptability.</a:t>
            </a:r>
          </a:p>
          <a:p>
            <a:r>
              <a:rPr lang="en-GB" dirty="0"/>
              <a:t>Any asylum seekers that have left Marston or Kent intake units since 31/10/22 to be identified and treated ASAP.</a:t>
            </a:r>
          </a:p>
        </p:txBody>
      </p:sp>
      <p:sp>
        <p:nvSpPr>
          <p:cNvPr id="4" name="Footer Placeholder 1">
            <a:extLst>
              <a:ext uri="{FF2B5EF4-FFF2-40B4-BE49-F238E27FC236}">
                <a16:creationId xmlns:a16="http://schemas.microsoft.com/office/drawing/2014/main" id="{09B4B8FB-B71B-02A8-AB1B-E4575F80F576}"/>
              </a:ext>
            </a:extLst>
          </p:cNvPr>
          <p:cNvSpPr txBox="1">
            <a:spLocks/>
          </p:cNvSpPr>
          <p:nvPr/>
        </p:nvSpPr>
        <p:spPr bwMode="auto">
          <a:xfrm>
            <a:off x="4071938" y="6326188"/>
            <a:ext cx="507841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914400" rtl="0" eaLnBrk="1" latinLnBrk="0" hangingPunct="1">
              <a:spcBef>
                <a:spcPts val="475"/>
              </a:spcBef>
              <a:buSzPct val="68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84238" indent="-339725" algn="l" defTabSz="914400" rtl="0" eaLnBrk="1" latinLnBrk="0" hangingPunct="1">
              <a:spcBef>
                <a:spcPts val="388"/>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358900" indent="-271463" algn="l" defTabSz="914400" rtl="0" eaLnBrk="1" latinLnBrk="0" hangingPunct="1">
              <a:spcBef>
                <a:spcPts val="413"/>
              </a:spcBef>
              <a:buClr>
                <a:schemeClr val="accent2"/>
              </a:buClr>
              <a:buSzPct val="100000"/>
              <a:buFont typeface="Arial" panose="020B0604020202020204" pitchFamily="34" charset="0"/>
              <a:defRPr sz="2500" kern="1200">
                <a:solidFill>
                  <a:schemeClr val="tx1"/>
                </a:solidFill>
                <a:latin typeface="Lucida Sans Unicode" panose="020B0602030504020204" pitchFamily="34" charset="0"/>
                <a:ea typeface="+mn-ea"/>
                <a:cs typeface="Arial" panose="020B0604020202020204" pitchFamily="34" charset="0"/>
              </a:defRPr>
            </a:lvl3pPr>
            <a:lvl4pPr marL="1903413" indent="-271463" algn="l" defTabSz="914400" rtl="0" eaLnBrk="1" latinLnBrk="0" hangingPunct="1">
              <a:spcBef>
                <a:spcPts val="413"/>
              </a:spcBef>
              <a:buClr>
                <a:schemeClr val="accent2"/>
              </a:buClr>
              <a:buFont typeface="Wingdings 2" panose="05020102010507070707" pitchFamily="18" charset="2"/>
              <a:buChar char=""/>
              <a:defRPr sz="2300" kern="1200">
                <a:solidFill>
                  <a:schemeClr val="tx1"/>
                </a:solidFill>
                <a:latin typeface="Lucida Sans Unicode" panose="020B0602030504020204" pitchFamily="34" charset="0"/>
                <a:ea typeface="+mn-ea"/>
                <a:cs typeface="Arial" panose="020B0604020202020204" pitchFamily="34" charset="0"/>
              </a:defRPr>
            </a:lvl4pPr>
            <a:lvl5pPr marL="2447925" indent="-271463" algn="l" defTabSz="914400" rtl="0" eaLnBrk="1" latinLnBrk="0" hangingPunct="1">
              <a:spcBef>
                <a:spcPts val="413"/>
              </a:spcBef>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5pPr>
            <a:lvl6pPr marL="29051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6pPr>
            <a:lvl7pPr marL="33623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7pPr>
            <a:lvl8pPr marL="38195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8pPr>
            <a:lvl9pPr marL="42767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9pPr>
          </a:lstStyle>
          <a:p>
            <a:pPr>
              <a:spcBef>
                <a:spcPct val="0"/>
              </a:spcBef>
              <a:buSzTx/>
              <a:buFontTx/>
              <a:buNone/>
            </a:pPr>
            <a:r>
              <a:rPr lang="en-GB" altLang="en-US" sz="1400">
                <a:solidFill>
                  <a:srgbClr val="0070C0"/>
                </a:solidFill>
              </a:rPr>
              <a:t>Working Together to Improve Health and Wellbeing</a:t>
            </a:r>
            <a:endParaRPr lang="en-GB" altLang="en-US" sz="1400" dirty="0">
              <a:solidFill>
                <a:srgbClr val="0070C0"/>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00DF8084-34B6-2F7B-3F10-31046FF00DB3}"/>
              </a:ext>
            </a:extLst>
          </p:cNvPr>
          <p:cNvPicPr>
            <a:picLocks noChangeAspect="1"/>
          </p:cNvPicPr>
          <p:nvPr/>
        </p:nvPicPr>
        <p:blipFill rotWithShape="1">
          <a:blip r:embed="rId2">
            <a:extLst>
              <a:ext uri="{28A0092B-C50C-407E-A947-70E740481C1C}">
                <a14:useLocalDpi xmlns:a14="http://schemas.microsoft.com/office/drawing/2010/main" val="0"/>
              </a:ext>
            </a:extLst>
          </a:blip>
          <a:srcRect t="27221"/>
          <a:stretch/>
        </p:blipFill>
        <p:spPr bwMode="auto">
          <a:xfrm>
            <a:off x="381000" y="280541"/>
            <a:ext cx="1041400" cy="469207"/>
          </a:xfrm>
          <a:prstGeom prst="rect">
            <a:avLst/>
          </a:prstGeom>
          <a:noFill/>
          <a:ln>
            <a:noFill/>
          </a:ln>
        </p:spPr>
      </p:pic>
      <p:pic>
        <p:nvPicPr>
          <p:cNvPr id="6" name="Picture 5" descr="A picture containing graphical user interface&#10;&#10;Description automatically generated">
            <a:extLst>
              <a:ext uri="{FF2B5EF4-FFF2-40B4-BE49-F238E27FC236}">
                <a16:creationId xmlns:a16="http://schemas.microsoft.com/office/drawing/2014/main" id="{D58B344D-FF08-4A99-EB4C-E9BACFFBFA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549495" y="149543"/>
            <a:ext cx="3331845" cy="880745"/>
          </a:xfrm>
          <a:prstGeom prst="rect">
            <a:avLst/>
          </a:prstGeom>
          <a:noFill/>
          <a:ln>
            <a:noFill/>
          </a:ln>
        </p:spPr>
      </p:pic>
    </p:spTree>
    <p:extLst>
      <p:ext uri="{BB962C8B-B14F-4D97-AF65-F5344CB8AC3E}">
        <p14:creationId xmlns:p14="http://schemas.microsoft.com/office/powerpoint/2010/main" val="428704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DE2E1-23EE-C9A0-9D52-0722DD024B6F}"/>
              </a:ext>
            </a:extLst>
          </p:cNvPr>
          <p:cNvSpPr>
            <a:spLocks noGrp="1"/>
          </p:cNvSpPr>
          <p:nvPr>
            <p:ph type="title"/>
          </p:nvPr>
        </p:nvSpPr>
        <p:spPr/>
        <p:txBody>
          <a:bodyPr/>
          <a:lstStyle/>
          <a:p>
            <a:r>
              <a:rPr lang="en-GB" dirty="0"/>
              <a:t>Clinical Presentation</a:t>
            </a:r>
          </a:p>
        </p:txBody>
      </p:sp>
      <p:sp>
        <p:nvSpPr>
          <p:cNvPr id="3" name="Content Placeholder 2">
            <a:extLst>
              <a:ext uri="{FF2B5EF4-FFF2-40B4-BE49-F238E27FC236}">
                <a16:creationId xmlns:a16="http://schemas.microsoft.com/office/drawing/2014/main" id="{9AAB0EC1-E4B5-3A04-A48B-6572C5E605BC}"/>
              </a:ext>
            </a:extLst>
          </p:cNvPr>
          <p:cNvSpPr>
            <a:spLocks noGrp="1"/>
          </p:cNvSpPr>
          <p:nvPr>
            <p:ph sz="half" idx="1"/>
          </p:nvPr>
        </p:nvSpPr>
        <p:spPr/>
        <p:txBody>
          <a:bodyPr>
            <a:normAutofit fontScale="32500" lnSpcReduction="20000"/>
          </a:bodyPr>
          <a:lstStyle/>
          <a:p>
            <a:pPr marL="0" indent="0">
              <a:buNone/>
            </a:pPr>
            <a:r>
              <a:rPr lang="en-GB" sz="7400" b="1" dirty="0"/>
              <a:t>Classical Respiratory Diphtheria:</a:t>
            </a:r>
          </a:p>
          <a:p>
            <a:r>
              <a:rPr lang="en-GB" sz="7400" dirty="0"/>
              <a:t>Inflammatory </a:t>
            </a:r>
            <a:r>
              <a:rPr lang="en-GB" sz="7400" dirty="0" err="1"/>
              <a:t>pseudomembrane</a:t>
            </a:r>
            <a:r>
              <a:rPr lang="en-GB" sz="7400" dirty="0"/>
              <a:t> on tonsils, oropharynx and pharynx</a:t>
            </a:r>
          </a:p>
          <a:p>
            <a:r>
              <a:rPr lang="en-GB" sz="7400" dirty="0"/>
              <a:t>“bull neck” appearance</a:t>
            </a:r>
          </a:p>
          <a:p>
            <a:r>
              <a:rPr lang="en-GB" sz="7400" dirty="0"/>
              <a:t>Sore throat</a:t>
            </a:r>
          </a:p>
          <a:p>
            <a:r>
              <a:rPr lang="en-GB" sz="7400" dirty="0"/>
              <a:t>Fever</a:t>
            </a:r>
          </a:p>
          <a:p>
            <a:r>
              <a:rPr lang="en-GB" sz="7400" dirty="0"/>
              <a:t>Potentially death</a:t>
            </a:r>
          </a:p>
          <a:p>
            <a:pPr marL="0" indent="0">
              <a:buNone/>
            </a:pPr>
            <a:endParaRPr lang="en-GB" sz="7400" dirty="0"/>
          </a:p>
          <a:p>
            <a:pPr marL="0" indent="0">
              <a:buNone/>
            </a:pPr>
            <a:r>
              <a:rPr lang="en-GB" sz="7400" b="1" dirty="0"/>
              <a:t>Laryngeal Diphtheria:</a:t>
            </a:r>
          </a:p>
          <a:p>
            <a:r>
              <a:rPr lang="en-GB" sz="7400" dirty="0"/>
              <a:t>Hoarseness</a:t>
            </a:r>
          </a:p>
          <a:p>
            <a:r>
              <a:rPr lang="en-GB" sz="7400" dirty="0"/>
              <a:t>Stridor</a:t>
            </a:r>
          </a:p>
          <a:p>
            <a:endParaRPr lang="en-GB" dirty="0"/>
          </a:p>
        </p:txBody>
      </p:sp>
      <p:sp>
        <p:nvSpPr>
          <p:cNvPr id="4" name="Content Placeholder 3">
            <a:extLst>
              <a:ext uri="{FF2B5EF4-FFF2-40B4-BE49-F238E27FC236}">
                <a16:creationId xmlns:a16="http://schemas.microsoft.com/office/drawing/2014/main" id="{1468171A-99DD-1C02-238D-233E163E0A4E}"/>
              </a:ext>
            </a:extLst>
          </p:cNvPr>
          <p:cNvSpPr>
            <a:spLocks noGrp="1"/>
          </p:cNvSpPr>
          <p:nvPr>
            <p:ph sz="half" idx="2"/>
          </p:nvPr>
        </p:nvSpPr>
        <p:spPr>
          <a:xfrm flipH="1">
            <a:off x="10167457" y="1690688"/>
            <a:ext cx="469782" cy="1325563"/>
          </a:xfrm>
        </p:spPr>
        <p:txBody>
          <a:bodyPr>
            <a:normAutofit fontScale="32500" lnSpcReduction="20000"/>
          </a:bodyPr>
          <a:lstStyle/>
          <a:p>
            <a:endParaRPr lang="en-GB" dirty="0"/>
          </a:p>
        </p:txBody>
      </p:sp>
      <p:pic>
        <p:nvPicPr>
          <p:cNvPr id="9" name="Picture 8">
            <a:extLst>
              <a:ext uri="{FF2B5EF4-FFF2-40B4-BE49-F238E27FC236}">
                <a16:creationId xmlns:a16="http://schemas.microsoft.com/office/drawing/2014/main" id="{BBDC8F2D-FB32-1ADE-965F-FA6FA8464218}"/>
              </a:ext>
            </a:extLst>
          </p:cNvPr>
          <p:cNvPicPr>
            <a:picLocks noChangeAspect="1"/>
          </p:cNvPicPr>
          <p:nvPr/>
        </p:nvPicPr>
        <p:blipFill>
          <a:blip r:embed="rId2"/>
          <a:stretch>
            <a:fillRect/>
          </a:stretch>
        </p:blipFill>
        <p:spPr>
          <a:xfrm>
            <a:off x="8763092" y="1171248"/>
            <a:ext cx="2808731" cy="2654133"/>
          </a:xfrm>
          <a:prstGeom prst="rect">
            <a:avLst/>
          </a:prstGeom>
        </p:spPr>
      </p:pic>
      <p:pic>
        <p:nvPicPr>
          <p:cNvPr id="10" name="Picture 9">
            <a:extLst>
              <a:ext uri="{FF2B5EF4-FFF2-40B4-BE49-F238E27FC236}">
                <a16:creationId xmlns:a16="http://schemas.microsoft.com/office/drawing/2014/main" id="{196B1DC4-DBFE-15F3-C6CD-7D78A99B4EEC}"/>
              </a:ext>
            </a:extLst>
          </p:cNvPr>
          <p:cNvPicPr>
            <a:picLocks noChangeAspect="1"/>
          </p:cNvPicPr>
          <p:nvPr/>
        </p:nvPicPr>
        <p:blipFill>
          <a:blip r:embed="rId3"/>
          <a:stretch>
            <a:fillRect/>
          </a:stretch>
        </p:blipFill>
        <p:spPr>
          <a:xfrm>
            <a:off x="8763091" y="4001294"/>
            <a:ext cx="2808732" cy="2654133"/>
          </a:xfrm>
          <a:prstGeom prst="rect">
            <a:avLst/>
          </a:prstGeom>
        </p:spPr>
      </p:pic>
      <p:sp>
        <p:nvSpPr>
          <p:cNvPr id="5" name="Footer Placeholder 1">
            <a:extLst>
              <a:ext uri="{FF2B5EF4-FFF2-40B4-BE49-F238E27FC236}">
                <a16:creationId xmlns:a16="http://schemas.microsoft.com/office/drawing/2014/main" id="{3AD871DE-D7DD-FF0D-ACEF-DD6226A05584}"/>
              </a:ext>
            </a:extLst>
          </p:cNvPr>
          <p:cNvSpPr txBox="1">
            <a:spLocks/>
          </p:cNvSpPr>
          <p:nvPr/>
        </p:nvSpPr>
        <p:spPr bwMode="auto">
          <a:xfrm>
            <a:off x="4071938" y="6326188"/>
            <a:ext cx="507841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914400" rtl="0" eaLnBrk="1" latinLnBrk="0" hangingPunct="1">
              <a:spcBef>
                <a:spcPts val="475"/>
              </a:spcBef>
              <a:buSzPct val="68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84238" indent="-339725" algn="l" defTabSz="914400" rtl="0" eaLnBrk="1" latinLnBrk="0" hangingPunct="1">
              <a:spcBef>
                <a:spcPts val="388"/>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358900" indent="-271463" algn="l" defTabSz="914400" rtl="0" eaLnBrk="1" latinLnBrk="0" hangingPunct="1">
              <a:spcBef>
                <a:spcPts val="413"/>
              </a:spcBef>
              <a:buClr>
                <a:schemeClr val="accent2"/>
              </a:buClr>
              <a:buSzPct val="100000"/>
              <a:buFont typeface="Arial" panose="020B0604020202020204" pitchFamily="34" charset="0"/>
              <a:defRPr sz="2500" kern="1200">
                <a:solidFill>
                  <a:schemeClr val="tx1"/>
                </a:solidFill>
                <a:latin typeface="Lucida Sans Unicode" panose="020B0602030504020204" pitchFamily="34" charset="0"/>
                <a:ea typeface="+mn-ea"/>
                <a:cs typeface="Arial" panose="020B0604020202020204" pitchFamily="34" charset="0"/>
              </a:defRPr>
            </a:lvl3pPr>
            <a:lvl4pPr marL="1903413" indent="-271463" algn="l" defTabSz="914400" rtl="0" eaLnBrk="1" latinLnBrk="0" hangingPunct="1">
              <a:spcBef>
                <a:spcPts val="413"/>
              </a:spcBef>
              <a:buClr>
                <a:schemeClr val="accent2"/>
              </a:buClr>
              <a:buFont typeface="Wingdings 2" panose="05020102010507070707" pitchFamily="18" charset="2"/>
              <a:buChar char=""/>
              <a:defRPr sz="2300" kern="1200">
                <a:solidFill>
                  <a:schemeClr val="tx1"/>
                </a:solidFill>
                <a:latin typeface="Lucida Sans Unicode" panose="020B0602030504020204" pitchFamily="34" charset="0"/>
                <a:ea typeface="+mn-ea"/>
                <a:cs typeface="Arial" panose="020B0604020202020204" pitchFamily="34" charset="0"/>
              </a:defRPr>
            </a:lvl4pPr>
            <a:lvl5pPr marL="2447925" indent="-271463" algn="l" defTabSz="914400" rtl="0" eaLnBrk="1" latinLnBrk="0" hangingPunct="1">
              <a:spcBef>
                <a:spcPts val="413"/>
              </a:spcBef>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5pPr>
            <a:lvl6pPr marL="29051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6pPr>
            <a:lvl7pPr marL="33623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7pPr>
            <a:lvl8pPr marL="38195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8pPr>
            <a:lvl9pPr marL="42767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9pPr>
          </a:lstStyle>
          <a:p>
            <a:pPr>
              <a:spcBef>
                <a:spcPct val="0"/>
              </a:spcBef>
              <a:buSzTx/>
              <a:buFontTx/>
              <a:buNone/>
            </a:pPr>
            <a:r>
              <a:rPr lang="en-GB" altLang="en-US" sz="1400">
                <a:solidFill>
                  <a:srgbClr val="0070C0"/>
                </a:solidFill>
              </a:rPr>
              <a:t>Working Together to Improve Health and Wellbeing</a:t>
            </a:r>
            <a:endParaRPr lang="en-GB" altLang="en-US" sz="1400" dirty="0">
              <a:solidFill>
                <a:srgbClr val="0070C0"/>
              </a:solidFill>
            </a:endParaRPr>
          </a:p>
        </p:txBody>
      </p:sp>
      <p:pic>
        <p:nvPicPr>
          <p:cNvPr id="6" name="Picture 5" descr="A picture containing graphical user interface&#10;&#10;Description automatically generated">
            <a:extLst>
              <a:ext uri="{FF2B5EF4-FFF2-40B4-BE49-F238E27FC236}">
                <a16:creationId xmlns:a16="http://schemas.microsoft.com/office/drawing/2014/main" id="{CCDE5C4B-FF5E-28ED-5B23-0A3F9FB15849}"/>
              </a:ext>
            </a:extLst>
          </p:cNvPr>
          <p:cNvPicPr>
            <a:picLocks noChangeAspect="1"/>
          </p:cNvPicPr>
          <p:nvPr/>
        </p:nvPicPr>
        <p:blipFill rotWithShape="1">
          <a:blip r:embed="rId4">
            <a:extLst>
              <a:ext uri="{28A0092B-C50C-407E-A947-70E740481C1C}">
                <a14:useLocalDpi xmlns:a14="http://schemas.microsoft.com/office/drawing/2010/main" val="0"/>
              </a:ext>
            </a:extLst>
          </a:blip>
          <a:srcRect t="27221"/>
          <a:stretch/>
        </p:blipFill>
        <p:spPr bwMode="auto">
          <a:xfrm>
            <a:off x="381000" y="280541"/>
            <a:ext cx="1041400" cy="469207"/>
          </a:xfrm>
          <a:prstGeom prst="rect">
            <a:avLst/>
          </a:prstGeom>
          <a:noFill/>
          <a:ln>
            <a:noFill/>
          </a:ln>
        </p:spPr>
      </p:pic>
      <p:pic>
        <p:nvPicPr>
          <p:cNvPr id="7" name="Picture 6" descr="A picture containing graphical user interface&#10;&#10;Description automatically generated">
            <a:extLst>
              <a:ext uri="{FF2B5EF4-FFF2-40B4-BE49-F238E27FC236}">
                <a16:creationId xmlns:a16="http://schemas.microsoft.com/office/drawing/2014/main" id="{5EFBD05B-2471-3C50-BCC1-3CFC0F059E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549495" y="149543"/>
            <a:ext cx="3331845" cy="880745"/>
          </a:xfrm>
          <a:prstGeom prst="rect">
            <a:avLst/>
          </a:prstGeom>
          <a:noFill/>
          <a:ln>
            <a:noFill/>
          </a:ln>
        </p:spPr>
      </p:pic>
    </p:spTree>
    <p:extLst>
      <p:ext uri="{BB962C8B-B14F-4D97-AF65-F5344CB8AC3E}">
        <p14:creationId xmlns:p14="http://schemas.microsoft.com/office/powerpoint/2010/main" val="89627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6D28-368F-6D52-2679-AF3985F37C1C}"/>
              </a:ext>
            </a:extLst>
          </p:cNvPr>
          <p:cNvSpPr>
            <a:spLocks noGrp="1"/>
          </p:cNvSpPr>
          <p:nvPr>
            <p:ph type="title"/>
          </p:nvPr>
        </p:nvSpPr>
        <p:spPr/>
        <p:txBody>
          <a:bodyPr/>
          <a:lstStyle/>
          <a:p>
            <a:r>
              <a:rPr lang="en-GB" dirty="0"/>
              <a:t>Clinical Presentation </a:t>
            </a:r>
            <a:r>
              <a:rPr lang="en-GB" dirty="0" err="1"/>
              <a:t>contd</a:t>
            </a:r>
            <a:r>
              <a:rPr lang="en-GB" dirty="0"/>
              <a:t>….</a:t>
            </a:r>
          </a:p>
        </p:txBody>
      </p:sp>
      <p:sp>
        <p:nvSpPr>
          <p:cNvPr id="3" name="Content Placeholder 2">
            <a:extLst>
              <a:ext uri="{FF2B5EF4-FFF2-40B4-BE49-F238E27FC236}">
                <a16:creationId xmlns:a16="http://schemas.microsoft.com/office/drawing/2014/main" id="{C061C256-A8DC-B3E7-2684-9BD662E2DACE}"/>
              </a:ext>
            </a:extLst>
          </p:cNvPr>
          <p:cNvSpPr>
            <a:spLocks noGrp="1"/>
          </p:cNvSpPr>
          <p:nvPr>
            <p:ph sz="half" idx="1"/>
          </p:nvPr>
        </p:nvSpPr>
        <p:spPr/>
        <p:txBody>
          <a:bodyPr>
            <a:normAutofit fontScale="77500" lnSpcReduction="20000"/>
          </a:bodyPr>
          <a:lstStyle/>
          <a:p>
            <a:pPr marL="0" indent="0">
              <a:buNone/>
            </a:pPr>
            <a:r>
              <a:rPr lang="en-GB" b="1" dirty="0"/>
              <a:t>Nasal Diphtheria:</a:t>
            </a:r>
          </a:p>
          <a:p>
            <a:r>
              <a:rPr lang="en-GB" dirty="0"/>
              <a:t>Mild or chronic nasal discharge – clear to bloody in appearance</a:t>
            </a:r>
          </a:p>
          <a:p>
            <a:endParaRPr lang="en-GB" dirty="0"/>
          </a:p>
          <a:p>
            <a:pPr marL="0" indent="0">
              <a:buNone/>
            </a:pPr>
            <a:r>
              <a:rPr lang="en-GB" b="1" dirty="0"/>
              <a:t>Cutaneous Diphtheria:</a:t>
            </a:r>
          </a:p>
          <a:p>
            <a:r>
              <a:rPr lang="en-GB" dirty="0"/>
              <a:t>Usually on exposed limbs</a:t>
            </a:r>
          </a:p>
          <a:p>
            <a:r>
              <a:rPr lang="en-GB" dirty="0"/>
              <a:t>Lesions start as vesicles – from small, clearly demarcated, sometimes multiple</a:t>
            </a:r>
          </a:p>
          <a:p>
            <a:r>
              <a:rPr lang="en-GB" dirty="0"/>
              <a:t>Lesions usually covered with an eschar, a hard slightly raised bluish-grey membrane</a:t>
            </a:r>
          </a:p>
          <a:p>
            <a:endParaRPr lang="en-GB" dirty="0"/>
          </a:p>
          <a:p>
            <a:pPr marL="0" indent="0">
              <a:buNone/>
            </a:pPr>
            <a:r>
              <a:rPr lang="en-GB" dirty="0"/>
              <a:t>Note: ulcers may be difficult to distinguish from impetigo</a:t>
            </a:r>
          </a:p>
          <a:p>
            <a:pPr marL="0" indent="0">
              <a:buNone/>
            </a:pPr>
            <a:endParaRPr lang="en-GB" dirty="0"/>
          </a:p>
        </p:txBody>
      </p:sp>
      <p:pic>
        <p:nvPicPr>
          <p:cNvPr id="5" name="Picture 4">
            <a:extLst>
              <a:ext uri="{FF2B5EF4-FFF2-40B4-BE49-F238E27FC236}">
                <a16:creationId xmlns:a16="http://schemas.microsoft.com/office/drawing/2014/main" id="{20E7489C-0BEA-00D7-B533-E61F603EF01D}"/>
              </a:ext>
            </a:extLst>
          </p:cNvPr>
          <p:cNvPicPr>
            <a:picLocks noChangeAspect="1"/>
          </p:cNvPicPr>
          <p:nvPr/>
        </p:nvPicPr>
        <p:blipFill>
          <a:blip r:embed="rId2"/>
          <a:stretch>
            <a:fillRect/>
          </a:stretch>
        </p:blipFill>
        <p:spPr>
          <a:xfrm>
            <a:off x="8321178" y="1470964"/>
            <a:ext cx="3400139" cy="2530330"/>
          </a:xfrm>
          <a:prstGeom prst="rect">
            <a:avLst/>
          </a:prstGeom>
        </p:spPr>
      </p:pic>
      <p:pic>
        <p:nvPicPr>
          <p:cNvPr id="6" name="Picture 5">
            <a:extLst>
              <a:ext uri="{FF2B5EF4-FFF2-40B4-BE49-F238E27FC236}">
                <a16:creationId xmlns:a16="http://schemas.microsoft.com/office/drawing/2014/main" id="{61D99898-FB84-8005-8318-0037C3511E15}"/>
              </a:ext>
            </a:extLst>
          </p:cNvPr>
          <p:cNvPicPr>
            <a:picLocks noChangeAspect="1"/>
          </p:cNvPicPr>
          <p:nvPr/>
        </p:nvPicPr>
        <p:blipFill>
          <a:blip r:embed="rId3"/>
          <a:stretch>
            <a:fillRect/>
          </a:stretch>
        </p:blipFill>
        <p:spPr>
          <a:xfrm>
            <a:off x="8321178" y="4175528"/>
            <a:ext cx="3400139" cy="2382290"/>
          </a:xfrm>
          <a:prstGeom prst="rect">
            <a:avLst/>
          </a:prstGeom>
        </p:spPr>
      </p:pic>
      <p:sp>
        <p:nvSpPr>
          <p:cNvPr id="4" name="Footer Placeholder 1">
            <a:extLst>
              <a:ext uri="{FF2B5EF4-FFF2-40B4-BE49-F238E27FC236}">
                <a16:creationId xmlns:a16="http://schemas.microsoft.com/office/drawing/2014/main" id="{B3DA7CD8-D802-C97C-FE54-9C22471FB8EC}"/>
              </a:ext>
            </a:extLst>
          </p:cNvPr>
          <p:cNvSpPr txBox="1">
            <a:spLocks/>
          </p:cNvSpPr>
          <p:nvPr/>
        </p:nvSpPr>
        <p:spPr bwMode="auto">
          <a:xfrm>
            <a:off x="4071938" y="6326188"/>
            <a:ext cx="507841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914400" rtl="0" eaLnBrk="1" latinLnBrk="0" hangingPunct="1">
              <a:spcBef>
                <a:spcPts val="475"/>
              </a:spcBef>
              <a:buSzPct val="68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84238" indent="-339725" algn="l" defTabSz="914400" rtl="0" eaLnBrk="1" latinLnBrk="0" hangingPunct="1">
              <a:spcBef>
                <a:spcPts val="388"/>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358900" indent="-271463" algn="l" defTabSz="914400" rtl="0" eaLnBrk="1" latinLnBrk="0" hangingPunct="1">
              <a:spcBef>
                <a:spcPts val="413"/>
              </a:spcBef>
              <a:buClr>
                <a:schemeClr val="accent2"/>
              </a:buClr>
              <a:buSzPct val="100000"/>
              <a:buFont typeface="Arial" panose="020B0604020202020204" pitchFamily="34" charset="0"/>
              <a:defRPr sz="2500" kern="1200">
                <a:solidFill>
                  <a:schemeClr val="tx1"/>
                </a:solidFill>
                <a:latin typeface="Lucida Sans Unicode" panose="020B0602030504020204" pitchFamily="34" charset="0"/>
                <a:ea typeface="+mn-ea"/>
                <a:cs typeface="Arial" panose="020B0604020202020204" pitchFamily="34" charset="0"/>
              </a:defRPr>
            </a:lvl3pPr>
            <a:lvl4pPr marL="1903413" indent="-271463" algn="l" defTabSz="914400" rtl="0" eaLnBrk="1" latinLnBrk="0" hangingPunct="1">
              <a:spcBef>
                <a:spcPts val="413"/>
              </a:spcBef>
              <a:buClr>
                <a:schemeClr val="accent2"/>
              </a:buClr>
              <a:buFont typeface="Wingdings 2" panose="05020102010507070707" pitchFamily="18" charset="2"/>
              <a:buChar char=""/>
              <a:defRPr sz="2300" kern="1200">
                <a:solidFill>
                  <a:schemeClr val="tx1"/>
                </a:solidFill>
                <a:latin typeface="Lucida Sans Unicode" panose="020B0602030504020204" pitchFamily="34" charset="0"/>
                <a:ea typeface="+mn-ea"/>
                <a:cs typeface="Arial" panose="020B0604020202020204" pitchFamily="34" charset="0"/>
              </a:defRPr>
            </a:lvl4pPr>
            <a:lvl5pPr marL="2447925" indent="-271463" algn="l" defTabSz="914400" rtl="0" eaLnBrk="1" latinLnBrk="0" hangingPunct="1">
              <a:spcBef>
                <a:spcPts val="413"/>
              </a:spcBef>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5pPr>
            <a:lvl6pPr marL="29051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6pPr>
            <a:lvl7pPr marL="33623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7pPr>
            <a:lvl8pPr marL="38195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8pPr>
            <a:lvl9pPr marL="42767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9pPr>
          </a:lstStyle>
          <a:p>
            <a:pPr>
              <a:spcBef>
                <a:spcPct val="0"/>
              </a:spcBef>
              <a:buSzTx/>
              <a:buFontTx/>
              <a:buNone/>
            </a:pPr>
            <a:r>
              <a:rPr lang="en-GB" altLang="en-US" sz="1400">
                <a:solidFill>
                  <a:srgbClr val="0070C0"/>
                </a:solidFill>
              </a:rPr>
              <a:t>Working Together to Improve Health and Wellbeing</a:t>
            </a:r>
            <a:endParaRPr lang="en-GB" altLang="en-US" sz="1400" dirty="0">
              <a:solidFill>
                <a:srgbClr val="0070C0"/>
              </a:solidFill>
            </a:endParaRPr>
          </a:p>
        </p:txBody>
      </p:sp>
      <p:pic>
        <p:nvPicPr>
          <p:cNvPr id="7" name="Picture 6" descr="A picture containing graphical user interface&#10;&#10;Description automatically generated">
            <a:extLst>
              <a:ext uri="{FF2B5EF4-FFF2-40B4-BE49-F238E27FC236}">
                <a16:creationId xmlns:a16="http://schemas.microsoft.com/office/drawing/2014/main" id="{934A7751-A53D-6312-5AA8-25BDF5458022}"/>
              </a:ext>
            </a:extLst>
          </p:cNvPr>
          <p:cNvPicPr>
            <a:picLocks noChangeAspect="1"/>
          </p:cNvPicPr>
          <p:nvPr/>
        </p:nvPicPr>
        <p:blipFill rotWithShape="1">
          <a:blip r:embed="rId4">
            <a:extLst>
              <a:ext uri="{28A0092B-C50C-407E-A947-70E740481C1C}">
                <a14:useLocalDpi xmlns:a14="http://schemas.microsoft.com/office/drawing/2010/main" val="0"/>
              </a:ext>
            </a:extLst>
          </a:blip>
          <a:srcRect t="27221"/>
          <a:stretch/>
        </p:blipFill>
        <p:spPr bwMode="auto">
          <a:xfrm>
            <a:off x="381000" y="280541"/>
            <a:ext cx="1041400" cy="469207"/>
          </a:xfrm>
          <a:prstGeom prst="rect">
            <a:avLst/>
          </a:prstGeom>
          <a:noFill/>
          <a:ln>
            <a:noFill/>
          </a:ln>
        </p:spPr>
      </p:pic>
      <p:pic>
        <p:nvPicPr>
          <p:cNvPr id="8" name="Picture 7" descr="A picture containing graphical user interface&#10;&#10;Description automatically generated">
            <a:extLst>
              <a:ext uri="{FF2B5EF4-FFF2-40B4-BE49-F238E27FC236}">
                <a16:creationId xmlns:a16="http://schemas.microsoft.com/office/drawing/2014/main" id="{434EE7B9-7E40-36F8-52B6-CB99A3CF31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549495" y="149543"/>
            <a:ext cx="3331845" cy="880745"/>
          </a:xfrm>
          <a:prstGeom prst="rect">
            <a:avLst/>
          </a:prstGeom>
          <a:noFill/>
          <a:ln>
            <a:noFill/>
          </a:ln>
        </p:spPr>
      </p:pic>
    </p:spTree>
    <p:extLst>
      <p:ext uri="{BB962C8B-B14F-4D97-AF65-F5344CB8AC3E}">
        <p14:creationId xmlns:p14="http://schemas.microsoft.com/office/powerpoint/2010/main" val="1494648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1FF6-0DC3-4AA7-F0D1-29DF6787D633}"/>
              </a:ext>
            </a:extLst>
          </p:cNvPr>
          <p:cNvSpPr>
            <a:spLocks noGrp="1"/>
          </p:cNvSpPr>
          <p:nvPr>
            <p:ph type="title"/>
          </p:nvPr>
        </p:nvSpPr>
        <p:spPr>
          <a:xfrm>
            <a:off x="838200" y="749748"/>
            <a:ext cx="10515600" cy="940940"/>
          </a:xfrm>
        </p:spPr>
        <p:txBody>
          <a:bodyPr/>
          <a:lstStyle/>
          <a:p>
            <a:r>
              <a:rPr lang="en-GB" dirty="0"/>
              <a:t>Case Definition </a:t>
            </a:r>
          </a:p>
        </p:txBody>
      </p:sp>
      <p:sp>
        <p:nvSpPr>
          <p:cNvPr id="3" name="Content Placeholder 2">
            <a:extLst>
              <a:ext uri="{FF2B5EF4-FFF2-40B4-BE49-F238E27FC236}">
                <a16:creationId xmlns:a16="http://schemas.microsoft.com/office/drawing/2014/main" id="{52932A00-C36B-0AD1-4969-95AB0DD38033}"/>
              </a:ext>
            </a:extLst>
          </p:cNvPr>
          <p:cNvSpPr>
            <a:spLocks noGrp="1"/>
          </p:cNvSpPr>
          <p:nvPr>
            <p:ph idx="1"/>
          </p:nvPr>
        </p:nvSpPr>
        <p:spPr/>
        <p:txBody>
          <a:bodyPr>
            <a:normAutofit fontScale="70000" lnSpcReduction="20000"/>
          </a:bodyPr>
          <a:lstStyle/>
          <a:p>
            <a:pPr marL="0" indent="0">
              <a:buNone/>
            </a:pPr>
            <a:r>
              <a:rPr lang="en-GB" b="1" dirty="0"/>
              <a:t>Confirmed case of toxigenic infection</a:t>
            </a:r>
            <a:r>
              <a:rPr lang="en-GB" dirty="0"/>
              <a:t>:</a:t>
            </a:r>
          </a:p>
          <a:p>
            <a:r>
              <a:rPr lang="en-GB" sz="2200" dirty="0"/>
              <a:t>Classic respiratory diphtheria and</a:t>
            </a:r>
          </a:p>
          <a:p>
            <a:r>
              <a:rPr lang="en-GB" sz="2200" dirty="0"/>
              <a:t>Either laboratory confirmation of a toxigenic strain </a:t>
            </a:r>
            <a:r>
              <a:rPr lang="en-GB" sz="2200" b="1" dirty="0"/>
              <a:t>or</a:t>
            </a:r>
          </a:p>
          <a:p>
            <a:r>
              <a:rPr lang="en-GB" sz="2200" dirty="0"/>
              <a:t>Epidemiological link to a laboratory-confirmed case with a toxigenic strain </a:t>
            </a:r>
            <a:r>
              <a:rPr lang="en-GB" sz="2200" b="1" dirty="0"/>
              <a:t>or</a:t>
            </a:r>
          </a:p>
          <a:p>
            <a:r>
              <a:rPr lang="en-GB" sz="2200" dirty="0"/>
              <a:t>Laboratory confirmation of a toxigenic strain with other presentations of diphtheria including mild respiratory or cutaneous</a:t>
            </a:r>
          </a:p>
          <a:p>
            <a:pPr marL="0" indent="0">
              <a:buNone/>
            </a:pPr>
            <a:r>
              <a:rPr lang="en-GB" b="1" dirty="0"/>
              <a:t>Probable case of toxigenic infection:</a:t>
            </a:r>
          </a:p>
          <a:p>
            <a:r>
              <a:rPr lang="en-GB" sz="2200" dirty="0"/>
              <a:t>Classic respiratory diphtheria </a:t>
            </a:r>
            <a:r>
              <a:rPr lang="en-GB" sz="2200" b="1" dirty="0"/>
              <a:t>and</a:t>
            </a:r>
          </a:p>
          <a:p>
            <a:r>
              <a:rPr lang="en-GB" sz="2200" dirty="0"/>
              <a:t>No laboratory confirmation C. </a:t>
            </a:r>
            <a:r>
              <a:rPr lang="en-GB" sz="2200" i="1" dirty="0"/>
              <a:t>diphtheriae</a:t>
            </a:r>
            <a:r>
              <a:rPr lang="en-GB" sz="2200" dirty="0"/>
              <a:t>, C. </a:t>
            </a:r>
            <a:r>
              <a:rPr lang="en-GB" sz="2200" i="1" dirty="0" err="1"/>
              <a:t>ulcerans</a:t>
            </a:r>
            <a:r>
              <a:rPr lang="en-GB" sz="2200" i="1" dirty="0"/>
              <a:t> </a:t>
            </a:r>
            <a:r>
              <a:rPr lang="en-GB" sz="2200" dirty="0"/>
              <a:t>or C. </a:t>
            </a:r>
            <a:r>
              <a:rPr lang="en-GB" sz="2200" i="1" dirty="0"/>
              <a:t>pseudotuberculosis</a:t>
            </a:r>
            <a:r>
              <a:rPr lang="en-GB" sz="2200" dirty="0"/>
              <a:t> has yet been isolated from a relevant swab, or where a strain has been isolated </a:t>
            </a:r>
            <a:r>
              <a:rPr lang="en-GB" sz="2200" b="1" dirty="0"/>
              <a:t>BUT</a:t>
            </a:r>
            <a:r>
              <a:rPr lang="en-GB" sz="2200" dirty="0"/>
              <a:t> toxigenicity status has not yet been confirmed </a:t>
            </a:r>
            <a:r>
              <a:rPr lang="en-GB" sz="2200" b="1" dirty="0"/>
              <a:t>and</a:t>
            </a:r>
          </a:p>
          <a:p>
            <a:r>
              <a:rPr lang="en-GB" sz="2200" dirty="0"/>
              <a:t>No epidemiological link to a laboratory-confirmed case with a toxigenic strain </a:t>
            </a:r>
            <a:r>
              <a:rPr lang="en-GB" sz="2200" b="1" dirty="0"/>
              <a:t>or</a:t>
            </a:r>
          </a:p>
          <a:p>
            <a:r>
              <a:rPr lang="en-GB" sz="2200" dirty="0"/>
              <a:t>A severely unwell patient </a:t>
            </a:r>
            <a:r>
              <a:rPr lang="en-GB" sz="2200" dirty="0" err="1"/>
              <a:t>withC</a:t>
            </a:r>
            <a:r>
              <a:rPr lang="en-GB" sz="2200" dirty="0"/>
              <a:t>. </a:t>
            </a:r>
            <a:r>
              <a:rPr lang="en-GB" sz="2200" i="1" dirty="0"/>
              <a:t>diphtheriae</a:t>
            </a:r>
            <a:r>
              <a:rPr lang="en-GB" sz="2200" dirty="0"/>
              <a:t>, C. </a:t>
            </a:r>
            <a:r>
              <a:rPr lang="en-GB" sz="2200" i="1" dirty="0" err="1"/>
              <a:t>ulcerans</a:t>
            </a:r>
            <a:r>
              <a:rPr lang="en-GB" sz="2200" i="1" dirty="0"/>
              <a:t> </a:t>
            </a:r>
            <a:r>
              <a:rPr lang="en-GB" sz="2200" dirty="0"/>
              <a:t>or C. </a:t>
            </a:r>
            <a:r>
              <a:rPr lang="en-GB" sz="2200" i="1" dirty="0"/>
              <a:t>pseudotuberculosis</a:t>
            </a:r>
            <a:r>
              <a:rPr lang="en-GB" sz="2200" dirty="0"/>
              <a:t> has yet been isolated from a relevant swab, or where a strain has been isolated </a:t>
            </a:r>
            <a:r>
              <a:rPr lang="en-GB" sz="2200" b="1" dirty="0"/>
              <a:t>BUT</a:t>
            </a:r>
            <a:r>
              <a:rPr lang="en-GB" sz="2200" dirty="0"/>
              <a:t> toxigenicity status has not yet been confirmed e.g. laryngeal disease </a:t>
            </a:r>
            <a:r>
              <a:rPr lang="en-GB" sz="2200" b="1" dirty="0"/>
              <a:t>or</a:t>
            </a:r>
          </a:p>
          <a:p>
            <a:r>
              <a:rPr lang="en-GB" sz="2200" dirty="0"/>
              <a:t> Other presentations of diphtheria with a confirmed epidemiological link to a laboratory confirmed case.</a:t>
            </a:r>
          </a:p>
          <a:p>
            <a:pPr marL="0" indent="0">
              <a:buNone/>
            </a:pPr>
            <a:endParaRPr lang="en-GB" b="1" dirty="0"/>
          </a:p>
          <a:p>
            <a:pPr marL="0" indent="0">
              <a:buNone/>
            </a:pPr>
            <a:r>
              <a:rPr lang="en-GB" dirty="0">
                <a:hlinkClick r:id="rId2"/>
              </a:rPr>
              <a:t>Diphtheria: public health control and management in England - GOV.UK (www.gov.uk)</a:t>
            </a:r>
            <a:endParaRPr lang="en-GB" dirty="0"/>
          </a:p>
          <a:p>
            <a:endParaRPr lang="en-GB" dirty="0"/>
          </a:p>
        </p:txBody>
      </p:sp>
      <p:sp>
        <p:nvSpPr>
          <p:cNvPr id="4" name="Footer Placeholder 1">
            <a:extLst>
              <a:ext uri="{FF2B5EF4-FFF2-40B4-BE49-F238E27FC236}">
                <a16:creationId xmlns:a16="http://schemas.microsoft.com/office/drawing/2014/main" id="{4491575D-22B3-2516-3DF2-1E8AF6A15114}"/>
              </a:ext>
            </a:extLst>
          </p:cNvPr>
          <p:cNvSpPr txBox="1">
            <a:spLocks/>
          </p:cNvSpPr>
          <p:nvPr/>
        </p:nvSpPr>
        <p:spPr bwMode="auto">
          <a:xfrm>
            <a:off x="4071938" y="6326188"/>
            <a:ext cx="507841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914400" rtl="0" eaLnBrk="1" latinLnBrk="0" hangingPunct="1">
              <a:spcBef>
                <a:spcPts val="475"/>
              </a:spcBef>
              <a:buSzPct val="68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84238" indent="-339725" algn="l" defTabSz="914400" rtl="0" eaLnBrk="1" latinLnBrk="0" hangingPunct="1">
              <a:spcBef>
                <a:spcPts val="388"/>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358900" indent="-271463" algn="l" defTabSz="914400" rtl="0" eaLnBrk="1" latinLnBrk="0" hangingPunct="1">
              <a:spcBef>
                <a:spcPts val="413"/>
              </a:spcBef>
              <a:buClr>
                <a:schemeClr val="accent2"/>
              </a:buClr>
              <a:buSzPct val="100000"/>
              <a:buFont typeface="Arial" panose="020B0604020202020204" pitchFamily="34" charset="0"/>
              <a:defRPr sz="2500" kern="1200">
                <a:solidFill>
                  <a:schemeClr val="tx1"/>
                </a:solidFill>
                <a:latin typeface="Lucida Sans Unicode" panose="020B0602030504020204" pitchFamily="34" charset="0"/>
                <a:ea typeface="+mn-ea"/>
                <a:cs typeface="Arial" panose="020B0604020202020204" pitchFamily="34" charset="0"/>
              </a:defRPr>
            </a:lvl3pPr>
            <a:lvl4pPr marL="1903413" indent="-271463" algn="l" defTabSz="914400" rtl="0" eaLnBrk="1" latinLnBrk="0" hangingPunct="1">
              <a:spcBef>
                <a:spcPts val="413"/>
              </a:spcBef>
              <a:buClr>
                <a:schemeClr val="accent2"/>
              </a:buClr>
              <a:buFont typeface="Wingdings 2" panose="05020102010507070707" pitchFamily="18" charset="2"/>
              <a:buChar char=""/>
              <a:defRPr sz="2300" kern="1200">
                <a:solidFill>
                  <a:schemeClr val="tx1"/>
                </a:solidFill>
                <a:latin typeface="Lucida Sans Unicode" panose="020B0602030504020204" pitchFamily="34" charset="0"/>
                <a:ea typeface="+mn-ea"/>
                <a:cs typeface="Arial" panose="020B0604020202020204" pitchFamily="34" charset="0"/>
              </a:defRPr>
            </a:lvl4pPr>
            <a:lvl5pPr marL="2447925" indent="-271463" algn="l" defTabSz="914400" rtl="0" eaLnBrk="1" latinLnBrk="0" hangingPunct="1">
              <a:spcBef>
                <a:spcPts val="413"/>
              </a:spcBef>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5pPr>
            <a:lvl6pPr marL="29051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6pPr>
            <a:lvl7pPr marL="33623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7pPr>
            <a:lvl8pPr marL="38195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8pPr>
            <a:lvl9pPr marL="42767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9pPr>
          </a:lstStyle>
          <a:p>
            <a:pPr>
              <a:spcBef>
                <a:spcPct val="0"/>
              </a:spcBef>
              <a:buSzTx/>
              <a:buFontTx/>
              <a:buNone/>
            </a:pPr>
            <a:r>
              <a:rPr lang="en-GB" altLang="en-US" sz="1400">
                <a:solidFill>
                  <a:srgbClr val="0070C0"/>
                </a:solidFill>
              </a:rPr>
              <a:t>Working Together to Improve Health and Wellbeing</a:t>
            </a:r>
            <a:endParaRPr lang="en-GB" altLang="en-US" sz="1400" dirty="0">
              <a:solidFill>
                <a:srgbClr val="0070C0"/>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E65393A3-6603-0829-F8F3-BCE58E56FE97}"/>
              </a:ext>
            </a:extLst>
          </p:cNvPr>
          <p:cNvPicPr>
            <a:picLocks noChangeAspect="1"/>
          </p:cNvPicPr>
          <p:nvPr/>
        </p:nvPicPr>
        <p:blipFill rotWithShape="1">
          <a:blip r:embed="rId3">
            <a:extLst>
              <a:ext uri="{28A0092B-C50C-407E-A947-70E740481C1C}">
                <a14:useLocalDpi xmlns:a14="http://schemas.microsoft.com/office/drawing/2010/main" val="0"/>
              </a:ext>
            </a:extLst>
          </a:blip>
          <a:srcRect t="27221"/>
          <a:stretch/>
        </p:blipFill>
        <p:spPr bwMode="auto">
          <a:xfrm>
            <a:off x="381000" y="280541"/>
            <a:ext cx="1041400" cy="469207"/>
          </a:xfrm>
          <a:prstGeom prst="rect">
            <a:avLst/>
          </a:prstGeom>
          <a:noFill/>
          <a:ln>
            <a:noFill/>
          </a:ln>
        </p:spPr>
      </p:pic>
      <p:pic>
        <p:nvPicPr>
          <p:cNvPr id="6" name="Picture 5" descr="A picture containing graphical user interface&#10;&#10;Description automatically generated">
            <a:extLst>
              <a:ext uri="{FF2B5EF4-FFF2-40B4-BE49-F238E27FC236}">
                <a16:creationId xmlns:a16="http://schemas.microsoft.com/office/drawing/2014/main" id="{91042E0A-6B2F-0B9E-8EEE-C79A59E24A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549495" y="149543"/>
            <a:ext cx="3331845" cy="880745"/>
          </a:xfrm>
          <a:prstGeom prst="rect">
            <a:avLst/>
          </a:prstGeom>
          <a:noFill/>
          <a:ln>
            <a:noFill/>
          </a:ln>
        </p:spPr>
      </p:pic>
    </p:spTree>
    <p:extLst>
      <p:ext uri="{BB962C8B-B14F-4D97-AF65-F5344CB8AC3E}">
        <p14:creationId xmlns:p14="http://schemas.microsoft.com/office/powerpoint/2010/main" val="1016680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5B8AC-03F8-BA10-E1A4-E3B6B3AC375F}"/>
              </a:ext>
            </a:extLst>
          </p:cNvPr>
          <p:cNvSpPr>
            <a:spLocks noGrp="1"/>
          </p:cNvSpPr>
          <p:nvPr>
            <p:ph type="title"/>
          </p:nvPr>
        </p:nvSpPr>
        <p:spPr>
          <a:xfrm>
            <a:off x="838200" y="749748"/>
            <a:ext cx="10515600" cy="940940"/>
          </a:xfrm>
        </p:spPr>
        <p:txBody>
          <a:bodyPr/>
          <a:lstStyle/>
          <a:p>
            <a:r>
              <a:rPr lang="en-GB" dirty="0"/>
              <a:t>Case definition continued:</a:t>
            </a:r>
          </a:p>
        </p:txBody>
      </p:sp>
      <p:sp>
        <p:nvSpPr>
          <p:cNvPr id="3" name="Content Placeholder 2">
            <a:extLst>
              <a:ext uri="{FF2B5EF4-FFF2-40B4-BE49-F238E27FC236}">
                <a16:creationId xmlns:a16="http://schemas.microsoft.com/office/drawing/2014/main" id="{F2D1C6CE-904C-3588-A08A-252CCF740594}"/>
              </a:ext>
            </a:extLst>
          </p:cNvPr>
          <p:cNvSpPr>
            <a:spLocks noGrp="1"/>
          </p:cNvSpPr>
          <p:nvPr>
            <p:ph idx="1"/>
          </p:nvPr>
        </p:nvSpPr>
        <p:spPr/>
        <p:txBody>
          <a:bodyPr>
            <a:normAutofit fontScale="62500" lnSpcReduction="20000"/>
          </a:bodyPr>
          <a:lstStyle/>
          <a:p>
            <a:pPr marL="0" indent="0">
              <a:buNone/>
            </a:pPr>
            <a:r>
              <a:rPr lang="en-GB" sz="2400" b="1" dirty="0"/>
              <a:t>Possible case of toxigenic infection:</a:t>
            </a:r>
          </a:p>
          <a:p>
            <a:r>
              <a:rPr lang="en-GB" sz="2000" dirty="0"/>
              <a:t>Other presentations of diphtheria </a:t>
            </a:r>
            <a:r>
              <a:rPr lang="en-GB" sz="2000" b="1" dirty="0"/>
              <a:t>and</a:t>
            </a:r>
          </a:p>
          <a:p>
            <a:r>
              <a:rPr lang="en-GB" sz="2000" dirty="0"/>
              <a:t>Isolation of C. </a:t>
            </a:r>
            <a:r>
              <a:rPr lang="en-GB" sz="2000" i="1" dirty="0"/>
              <a:t>diphtheriae</a:t>
            </a:r>
            <a:r>
              <a:rPr lang="en-GB" sz="2000" dirty="0"/>
              <a:t>, C. </a:t>
            </a:r>
            <a:r>
              <a:rPr lang="en-GB" sz="2000" i="1" dirty="0" err="1"/>
              <a:t>ulcerans</a:t>
            </a:r>
            <a:r>
              <a:rPr lang="en-GB" sz="2000" i="1" dirty="0"/>
              <a:t> </a:t>
            </a:r>
            <a:r>
              <a:rPr lang="en-GB" sz="2000" dirty="0"/>
              <a:t>or C. </a:t>
            </a:r>
            <a:r>
              <a:rPr lang="en-GB" sz="2000" i="1" dirty="0"/>
              <a:t>pseudotuberculosis</a:t>
            </a:r>
            <a:r>
              <a:rPr lang="en-GB" sz="2000" dirty="0"/>
              <a:t> in a pharyngeal, skin, or other appropriate swab, but toxigenicity status has not yet been confirmed.</a:t>
            </a:r>
          </a:p>
          <a:p>
            <a:pPr marL="0" indent="0">
              <a:buNone/>
            </a:pPr>
            <a:r>
              <a:rPr lang="en-GB" sz="2400" b="1" dirty="0"/>
              <a:t>Asymptomatic carrier of toxigenic strain:</a:t>
            </a:r>
          </a:p>
          <a:p>
            <a:r>
              <a:rPr lang="en-GB" sz="2000" dirty="0"/>
              <a:t>No symptoms </a:t>
            </a:r>
            <a:r>
              <a:rPr lang="en-GB" sz="2000" b="1" dirty="0"/>
              <a:t>and</a:t>
            </a:r>
          </a:p>
          <a:p>
            <a:r>
              <a:rPr lang="en-GB" sz="2000" dirty="0"/>
              <a:t>Laboratory confirmation of toxigenic strain form any anatomical site</a:t>
            </a:r>
          </a:p>
          <a:p>
            <a:pPr marL="0" indent="0">
              <a:buNone/>
            </a:pPr>
            <a:r>
              <a:rPr lang="en-GB" sz="2400" b="1" dirty="0"/>
              <a:t>Case of non-toxigenic toxin gene-bearing (NTTB) </a:t>
            </a:r>
            <a:r>
              <a:rPr lang="en-GB" sz="2400" b="1" dirty="0" err="1"/>
              <a:t>Corynebacteria</a:t>
            </a:r>
            <a:r>
              <a:rPr lang="en-GB" sz="2400" b="1" dirty="0"/>
              <a:t> infection:</a:t>
            </a:r>
          </a:p>
          <a:p>
            <a:r>
              <a:rPr lang="en-GB" sz="2000" dirty="0"/>
              <a:t>Other presentations of diphtheria </a:t>
            </a:r>
            <a:r>
              <a:rPr lang="en-GB" sz="2000" b="1" dirty="0"/>
              <a:t>and</a:t>
            </a:r>
          </a:p>
          <a:p>
            <a:r>
              <a:rPr lang="en-GB" sz="2000" dirty="0"/>
              <a:t>Isolation of NTTB corynebacterial (PCR toxin gene positive, </a:t>
            </a:r>
            <a:r>
              <a:rPr lang="en-GB" sz="2000" dirty="0" err="1"/>
              <a:t>Elek</a:t>
            </a:r>
            <a:r>
              <a:rPr lang="en-GB" sz="2000" dirty="0"/>
              <a:t> negative)strain in a pharyngeal, skin, or other appropriate swab.</a:t>
            </a:r>
          </a:p>
          <a:p>
            <a:pPr marL="0" indent="0">
              <a:buNone/>
            </a:pPr>
            <a:r>
              <a:rPr lang="en-GB" sz="2400" b="1" dirty="0"/>
              <a:t>Asymptomatic carrier of NTTB strain:</a:t>
            </a:r>
          </a:p>
          <a:p>
            <a:r>
              <a:rPr lang="en-GB" sz="2000" dirty="0"/>
              <a:t>No symptoms </a:t>
            </a:r>
            <a:r>
              <a:rPr lang="en-GB" sz="2000" b="1" dirty="0"/>
              <a:t>and</a:t>
            </a:r>
          </a:p>
          <a:p>
            <a:r>
              <a:rPr lang="en-GB" sz="2000" dirty="0"/>
              <a:t>Laboratory confirmation of NTTB corynebacterial (PCR toxin gene positive, </a:t>
            </a:r>
            <a:r>
              <a:rPr lang="en-GB" sz="2000" dirty="0" err="1"/>
              <a:t>Elek</a:t>
            </a:r>
            <a:r>
              <a:rPr lang="en-GB" sz="2000" dirty="0"/>
              <a:t> negative) strain form any anatomical site</a:t>
            </a:r>
          </a:p>
          <a:p>
            <a:pPr marL="0" indent="0">
              <a:buNone/>
            </a:pPr>
            <a:r>
              <a:rPr lang="en-GB" sz="2400" b="1" dirty="0"/>
              <a:t>Not confirmed or non-toxigenic case (discarded):</a:t>
            </a:r>
          </a:p>
          <a:p>
            <a:r>
              <a:rPr lang="en-GB" sz="2000" dirty="0"/>
              <a:t>If other compatible organisms are isolated. Or if </a:t>
            </a:r>
            <a:r>
              <a:rPr lang="en-GB" sz="2000" dirty="0" err="1"/>
              <a:t>corynebacteria</a:t>
            </a:r>
            <a:r>
              <a:rPr lang="en-GB" sz="2000" dirty="0"/>
              <a:t> isolated but are confirmed to be a non-toxigenic strain, they would no longer fit the case definition of a probable or possible case.</a:t>
            </a:r>
            <a:endParaRPr lang="en-GB" sz="2200" dirty="0"/>
          </a:p>
          <a:p>
            <a:pPr marL="0" indent="0">
              <a:buNone/>
            </a:pPr>
            <a:r>
              <a:rPr lang="en-GB" sz="1600" dirty="0">
                <a:hlinkClick r:id="rId2"/>
              </a:rPr>
              <a:t>Diphtheria: public health control and management in England - GOV.UK (www.gov.uk)</a:t>
            </a:r>
            <a:endParaRPr lang="en-GB" sz="2400" b="1" dirty="0"/>
          </a:p>
          <a:p>
            <a:endParaRPr lang="en-GB" sz="2400" dirty="0"/>
          </a:p>
        </p:txBody>
      </p:sp>
      <p:sp>
        <p:nvSpPr>
          <p:cNvPr id="4" name="Footer Placeholder 1">
            <a:extLst>
              <a:ext uri="{FF2B5EF4-FFF2-40B4-BE49-F238E27FC236}">
                <a16:creationId xmlns:a16="http://schemas.microsoft.com/office/drawing/2014/main" id="{008C7E95-4C79-13DF-8E3B-E25B19FB4FD3}"/>
              </a:ext>
            </a:extLst>
          </p:cNvPr>
          <p:cNvSpPr txBox="1">
            <a:spLocks/>
          </p:cNvSpPr>
          <p:nvPr/>
        </p:nvSpPr>
        <p:spPr bwMode="auto">
          <a:xfrm>
            <a:off x="4071938" y="6326188"/>
            <a:ext cx="5078412" cy="40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914400" rtl="0" eaLnBrk="1" latinLnBrk="0" hangingPunct="1">
              <a:spcBef>
                <a:spcPts val="475"/>
              </a:spcBef>
              <a:buSzPct val="68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84238" indent="-339725" algn="l" defTabSz="914400" rtl="0" eaLnBrk="1" latinLnBrk="0" hangingPunct="1">
              <a:spcBef>
                <a:spcPts val="388"/>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358900" indent="-271463" algn="l" defTabSz="914400" rtl="0" eaLnBrk="1" latinLnBrk="0" hangingPunct="1">
              <a:spcBef>
                <a:spcPts val="413"/>
              </a:spcBef>
              <a:buClr>
                <a:schemeClr val="accent2"/>
              </a:buClr>
              <a:buSzPct val="100000"/>
              <a:buFont typeface="Arial" panose="020B0604020202020204" pitchFamily="34" charset="0"/>
              <a:defRPr sz="2500" kern="1200">
                <a:solidFill>
                  <a:schemeClr val="tx1"/>
                </a:solidFill>
                <a:latin typeface="Lucida Sans Unicode" panose="020B0602030504020204" pitchFamily="34" charset="0"/>
                <a:ea typeface="+mn-ea"/>
                <a:cs typeface="Arial" panose="020B0604020202020204" pitchFamily="34" charset="0"/>
              </a:defRPr>
            </a:lvl3pPr>
            <a:lvl4pPr marL="1903413" indent="-271463" algn="l" defTabSz="914400" rtl="0" eaLnBrk="1" latinLnBrk="0" hangingPunct="1">
              <a:spcBef>
                <a:spcPts val="413"/>
              </a:spcBef>
              <a:buClr>
                <a:schemeClr val="accent2"/>
              </a:buClr>
              <a:buFont typeface="Wingdings 2" panose="05020102010507070707" pitchFamily="18" charset="2"/>
              <a:buChar char=""/>
              <a:defRPr sz="2300" kern="1200">
                <a:solidFill>
                  <a:schemeClr val="tx1"/>
                </a:solidFill>
                <a:latin typeface="Lucida Sans Unicode" panose="020B0602030504020204" pitchFamily="34" charset="0"/>
                <a:ea typeface="+mn-ea"/>
                <a:cs typeface="Arial" panose="020B0604020202020204" pitchFamily="34" charset="0"/>
              </a:defRPr>
            </a:lvl4pPr>
            <a:lvl5pPr marL="2447925" indent="-271463" algn="l" defTabSz="914400" rtl="0" eaLnBrk="1" latinLnBrk="0" hangingPunct="1">
              <a:spcBef>
                <a:spcPts val="413"/>
              </a:spcBef>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5pPr>
            <a:lvl6pPr marL="29051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6pPr>
            <a:lvl7pPr marL="33623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7pPr>
            <a:lvl8pPr marL="38195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8pPr>
            <a:lvl9pPr marL="4276725" indent="-271463" algn="l" defTabSz="914400" rtl="0" eaLnBrk="0" fontAlgn="base" latinLnBrk="0" hangingPunct="0">
              <a:spcBef>
                <a:spcPts val="413"/>
              </a:spcBef>
              <a:spcAft>
                <a:spcPct val="0"/>
              </a:spcAft>
              <a:buClr>
                <a:schemeClr val="accent2"/>
              </a:buClr>
              <a:buFont typeface="Wingdings 2" panose="05020102010507070707" pitchFamily="18" charset="2"/>
              <a:buChar char=""/>
              <a:defRPr sz="1800" kern="1200">
                <a:solidFill>
                  <a:schemeClr val="tx1"/>
                </a:solidFill>
                <a:latin typeface="Lucida Sans Unicode" panose="020B0602030504020204" pitchFamily="34" charset="0"/>
                <a:ea typeface="+mn-ea"/>
                <a:cs typeface="Arial" panose="020B0604020202020204" pitchFamily="34" charset="0"/>
              </a:defRPr>
            </a:lvl9pPr>
          </a:lstStyle>
          <a:p>
            <a:pPr>
              <a:spcBef>
                <a:spcPct val="0"/>
              </a:spcBef>
              <a:buSzTx/>
              <a:buFontTx/>
              <a:buNone/>
            </a:pPr>
            <a:r>
              <a:rPr lang="en-GB" altLang="en-US" sz="1400">
                <a:solidFill>
                  <a:srgbClr val="0070C0"/>
                </a:solidFill>
              </a:rPr>
              <a:t>Working Together to Improve Health and Wellbeing</a:t>
            </a:r>
            <a:endParaRPr lang="en-GB" altLang="en-US" sz="1400" dirty="0">
              <a:solidFill>
                <a:srgbClr val="0070C0"/>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A26E0A5D-B7CA-F528-AEB2-F0F1DC24DF39}"/>
              </a:ext>
            </a:extLst>
          </p:cNvPr>
          <p:cNvPicPr>
            <a:picLocks noChangeAspect="1"/>
          </p:cNvPicPr>
          <p:nvPr/>
        </p:nvPicPr>
        <p:blipFill rotWithShape="1">
          <a:blip r:embed="rId3">
            <a:extLst>
              <a:ext uri="{28A0092B-C50C-407E-A947-70E740481C1C}">
                <a14:useLocalDpi xmlns:a14="http://schemas.microsoft.com/office/drawing/2010/main" val="0"/>
              </a:ext>
            </a:extLst>
          </a:blip>
          <a:srcRect t="27221"/>
          <a:stretch/>
        </p:blipFill>
        <p:spPr bwMode="auto">
          <a:xfrm>
            <a:off x="381000" y="280541"/>
            <a:ext cx="1041400" cy="469207"/>
          </a:xfrm>
          <a:prstGeom prst="rect">
            <a:avLst/>
          </a:prstGeom>
          <a:noFill/>
          <a:ln>
            <a:noFill/>
          </a:ln>
        </p:spPr>
      </p:pic>
      <p:pic>
        <p:nvPicPr>
          <p:cNvPr id="6" name="Picture 5" descr="A picture containing graphical user interface&#10;&#10;Description automatically generated">
            <a:extLst>
              <a:ext uri="{FF2B5EF4-FFF2-40B4-BE49-F238E27FC236}">
                <a16:creationId xmlns:a16="http://schemas.microsoft.com/office/drawing/2014/main" id="{F040C4EB-C2EB-8DF9-7FC3-B9DC9012EF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549495" y="149543"/>
            <a:ext cx="3331845" cy="880745"/>
          </a:xfrm>
          <a:prstGeom prst="rect">
            <a:avLst/>
          </a:prstGeom>
          <a:noFill/>
          <a:ln>
            <a:noFill/>
          </a:ln>
        </p:spPr>
      </p:pic>
    </p:spTree>
    <p:extLst>
      <p:ext uri="{BB962C8B-B14F-4D97-AF65-F5344CB8AC3E}">
        <p14:creationId xmlns:p14="http://schemas.microsoft.com/office/powerpoint/2010/main" val="4160019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1132</Words>
  <Application>Microsoft Office PowerPoint</Application>
  <PresentationFormat>Widescreen</PresentationFormat>
  <Paragraphs>105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Diphtheria Briefing</vt:lpstr>
      <vt:lpstr>What is Diphtheria</vt:lpstr>
      <vt:lpstr>Current Situation</vt:lpstr>
      <vt:lpstr>Management of Confirmed or Suspected Diphtheria</vt:lpstr>
      <vt:lpstr>Current Incident Response</vt:lpstr>
      <vt:lpstr>Clinical Presentation</vt:lpstr>
      <vt:lpstr>Clinical Presentation contd….</vt:lpstr>
      <vt:lpstr>Case Definition </vt:lpstr>
      <vt:lpstr>Case definition continued:</vt:lpstr>
      <vt:lpstr>Infection Prevention and Control</vt:lpstr>
      <vt:lpstr>General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EASTMEAD-HOARE, Lisa (NHS SOMERSET ICB - 11X)</dc:creator>
  <cp:lastModifiedBy>EASTMEAD-HOARE, Lisa (NHS SOMERSET ICB - 11X)</cp:lastModifiedBy>
  <cp:revision>13</cp:revision>
  <dcterms:created xsi:type="dcterms:W3CDTF">2022-11-10T12:50:25Z</dcterms:created>
  <dcterms:modified xsi:type="dcterms:W3CDTF">2022-11-14T14:38:24Z</dcterms:modified>
</cp:coreProperties>
</file>