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EEN, Shaun (NHS SOMERSET ICB - 11X)" userId="4250b12b-586b-474a-8fec-e7550851cc58" providerId="ADAL" clId="{F7501A12-097B-4986-A362-E096C38A0C9E}"/>
    <pc:docChg chg="modSld">
      <pc:chgData name="GREEN, Shaun (NHS SOMERSET ICB - 11X)" userId="4250b12b-586b-474a-8fec-e7550851cc58" providerId="ADAL" clId="{F7501A12-097B-4986-A362-E096C38A0C9E}" dt="2025-06-17T12:37:31.329" v="13" actId="14100"/>
      <pc:docMkLst>
        <pc:docMk/>
      </pc:docMkLst>
      <pc:sldChg chg="modSp mod">
        <pc:chgData name="GREEN, Shaun (NHS SOMERSET ICB - 11X)" userId="4250b12b-586b-474a-8fec-e7550851cc58" providerId="ADAL" clId="{F7501A12-097B-4986-A362-E096C38A0C9E}" dt="2025-06-17T12:37:31.329" v="13" actId="14100"/>
        <pc:sldMkLst>
          <pc:docMk/>
          <pc:sldMk cId="433597162" sldId="257"/>
        </pc:sldMkLst>
        <pc:spChg chg="mod">
          <ac:chgData name="GREEN, Shaun (NHS SOMERSET ICB - 11X)" userId="4250b12b-586b-474a-8fec-e7550851cc58" providerId="ADAL" clId="{F7501A12-097B-4986-A362-E096C38A0C9E}" dt="2025-06-17T12:37:31.329" v="13" actId="14100"/>
          <ac:spMkLst>
            <pc:docMk/>
            <pc:sldMk cId="433597162" sldId="257"/>
            <ac:spMk id="10" creationId="{C81DE602-11CF-BE62-3A47-3403E172532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BB4E3-FD40-4841-8F59-F0B50EBFD4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FE4A25-866B-4A40-B165-374C2EC46B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749B5B-809C-4E3B-9635-FAB64D965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2C4FE-6D38-4DB8-8E71-450D85713F0E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8BC75-AE45-4285-A945-04685DD97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B0EA65-FEA5-47B2-893D-224100FD2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14EAF-11A8-48A2-BDB4-44EFBB74A9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419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35DE9-3FB1-4801-9D61-F0C2CF3C2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19792E-2CB4-4C43-8023-BA6F62A06B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200DC-B4A9-4E3D-B84A-5AEA27979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2C4FE-6D38-4DB8-8E71-450D85713F0E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71A689-DB51-4A1C-A062-F2E86F8D9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AD130-D182-4C51-BCE2-E6054E72B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14EAF-11A8-48A2-BDB4-44EFBB74A9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284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7FF909-E76D-440D-AA83-D8A1099BB2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91E8DD-C5B4-4A91-B11C-FDA8B8F2CF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04F980-75CA-4EB0-897A-0796F00BE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2C4FE-6D38-4DB8-8E71-450D85713F0E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48387-3475-43BE-952A-E582DD8AD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B771B-5D36-44BF-AF3F-EA4A0615C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14EAF-11A8-48A2-BDB4-44EFBB74A9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274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E22B7-890B-4C3E-B09E-1F0E99E82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8C638-8BE6-4A43-8B42-B07E3E71F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EF30D4-45E9-42F2-BC2B-F6C550B46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2C4FE-6D38-4DB8-8E71-450D85713F0E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50F74-AC51-41A1-9311-1C0538215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4DF08C-3D64-466C-94E9-5F6C20C7E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14EAF-11A8-48A2-BDB4-44EFBB74A9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246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3DCFF-3920-4682-A7E0-AF900114C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42F6EF-C1C6-4662-BF84-127CB5764A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A1220-33EE-47FB-BEDE-AC7A55BBA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2C4FE-6D38-4DB8-8E71-450D85713F0E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8620D-3A5D-4C07-971D-CC66E98A4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99A4E-6DB4-44F4-933A-E68191DBE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14EAF-11A8-48A2-BDB4-44EFBB74A9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53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0AA5C-AC99-47BC-B3EE-C4467F17A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F23B2-F260-4DD5-B6BD-18DDC92C32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22005D-85FE-46A2-8886-01C7C49041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2CA8A6-BB91-4D9B-AE4B-80A3849F2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2C4FE-6D38-4DB8-8E71-450D85713F0E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146298-21EA-4CD7-9BE6-10639DC3F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1E4E6C-07A0-45A3-8CAC-C0638BA25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14EAF-11A8-48A2-BDB4-44EFBB74A9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750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6DE81-5320-408E-9486-D50EC3975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403626-495B-40DA-80A9-FF08CCECD7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7C0B25-32C1-4AD9-B23A-E6AD6EDCF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FD0772-D320-42AE-A497-C51D42F725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0FA9F1-D158-42D5-BCAD-B6BEE65801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F1019B-15AF-4FDD-805F-6D9D6DAFA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2C4FE-6D38-4DB8-8E71-450D85713F0E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377C53-97D8-4757-AE74-3D7DD34B4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C949A7-CFC8-4995-A461-54C351896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14EAF-11A8-48A2-BDB4-44EFBB74A9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888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7FC83-EBC9-4909-B0D3-941E00C53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DE634A-548C-4444-ADE0-497F40D3B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2C4FE-6D38-4DB8-8E71-450D85713F0E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1613F8-F01F-4D6B-B0FA-BDEA1A936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F3A4B3-9E65-47D7-A45A-9113F7C57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14EAF-11A8-48A2-BDB4-44EFBB74A9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696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23A091-550F-4305-9A86-710FFF9EE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2C4FE-6D38-4DB8-8E71-450D85713F0E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84109A-F872-4D93-8855-B155F8447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4D856F-D1DD-46BA-8222-7C74BF52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14EAF-11A8-48A2-BDB4-44EFBB74A9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804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5DF72-CDC8-4D20-AE5F-A48A3953E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67DA7-CEF3-4DCF-A443-3CBD6AF96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A082BB-98F0-4E5A-88D3-C282D97305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8C310E-C61E-456A-BC8D-939D87AB8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2C4FE-6D38-4DB8-8E71-450D85713F0E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BD1347-5DB3-4808-9EDB-A55D4A7CD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B4D076-A1FE-42C6-988A-8F47472DF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14EAF-11A8-48A2-BDB4-44EFBB74A9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57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330B7-B10F-4334-88B2-3D4592B69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8831C4-A138-4E98-9836-EE6103D68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C64500-BF90-4832-863B-28E91F0186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4021F7-6342-493B-AF0B-0BAB730D3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2C4FE-6D38-4DB8-8E71-450D85713F0E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D087F4-2756-4E8D-9909-68039AB69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95E9F3-C1BA-4C1E-B2A1-61E75F97E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14EAF-11A8-48A2-BDB4-44EFBB74A9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313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5A1B20-4F62-4392-B49C-B865B0C2B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BB8775-F8C6-4412-95FA-3772E8695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8C3FB9-983C-406C-ADF0-DD47B32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2C4FE-6D38-4DB8-8E71-450D85713F0E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93492-DE10-4378-96AD-382C1B5227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CA6C1-1045-48AE-A780-4EC9E3B8F2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14EAF-11A8-48A2-BDB4-44EFBB74A9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00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035B249-592E-40B2-AD40-80A4A995B83E}"/>
              </a:ext>
            </a:extLst>
          </p:cNvPr>
          <p:cNvSpPr/>
          <p:nvPr/>
        </p:nvSpPr>
        <p:spPr>
          <a:xfrm>
            <a:off x="6342187" y="828423"/>
            <a:ext cx="1682888" cy="152740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Clinical Emergency patient referred and admitted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492287-39E5-4854-80A0-090654F0412B}"/>
              </a:ext>
            </a:extLst>
          </p:cNvPr>
          <p:cNvSpPr/>
          <p:nvPr/>
        </p:nvSpPr>
        <p:spPr>
          <a:xfrm>
            <a:off x="2354283" y="2428481"/>
            <a:ext cx="1399349" cy="15255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1800" b="1" i="0" u="none" strike="noStrike" baseline="0" dirty="0">
                <a:latin typeface="FrutigerLTStd-Bold"/>
              </a:rPr>
              <a:t>patient</a:t>
            </a:r>
          </a:p>
          <a:p>
            <a:pPr algn="l"/>
            <a:r>
              <a:rPr lang="en-GB" sz="1800" b="1" i="0" u="none" strike="noStrike" baseline="0" dirty="0">
                <a:latin typeface="FrutigerLTStd-Bold"/>
              </a:rPr>
              <a:t>calls their</a:t>
            </a:r>
          </a:p>
          <a:p>
            <a:pPr algn="l"/>
            <a:r>
              <a:rPr lang="en-GB" sz="1800" b="1" i="0" u="none" strike="noStrike" baseline="0" dirty="0">
                <a:latin typeface="FrutigerLTStd-Bold"/>
              </a:rPr>
              <a:t>local GP</a:t>
            </a:r>
          </a:p>
          <a:p>
            <a:pPr algn="l"/>
            <a:r>
              <a:rPr lang="en-GB" sz="1800" b="1" i="0" u="none" strike="noStrike" baseline="0" dirty="0">
                <a:latin typeface="FrutigerLTStd-Bold"/>
              </a:rPr>
              <a:t>practice</a:t>
            </a:r>
            <a:endParaRPr lang="en-GB" sz="12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5516C24-19AC-4A2D-9D34-FB4FDF8439B0}"/>
              </a:ext>
            </a:extLst>
          </p:cNvPr>
          <p:cNvSpPr/>
          <p:nvPr/>
        </p:nvSpPr>
        <p:spPr>
          <a:xfrm>
            <a:off x="119927" y="798825"/>
            <a:ext cx="1837989" cy="439308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ADULT</a:t>
            </a:r>
          </a:p>
          <a:p>
            <a:pPr algn="ctr"/>
            <a:r>
              <a:rPr lang="en-GB" dirty="0"/>
              <a:t>highest risk Patient</a:t>
            </a:r>
          </a:p>
          <a:p>
            <a:pPr algn="ctr"/>
            <a:r>
              <a:rPr lang="en-GB" dirty="0"/>
              <a:t>reports a</a:t>
            </a:r>
          </a:p>
          <a:p>
            <a:pPr algn="ctr"/>
            <a:r>
              <a:rPr lang="en-GB" dirty="0"/>
              <a:t>positive</a:t>
            </a:r>
          </a:p>
          <a:p>
            <a:pPr algn="ctr"/>
            <a:r>
              <a:rPr lang="en-GB" dirty="0"/>
              <a:t>COVID-19</a:t>
            </a:r>
          </a:p>
          <a:p>
            <a:pPr algn="ctr"/>
            <a:r>
              <a:rPr lang="en-GB" dirty="0"/>
              <a:t>lateral flow</a:t>
            </a:r>
          </a:p>
          <a:p>
            <a:pPr algn="ctr"/>
            <a:r>
              <a:rPr lang="en-GB" dirty="0"/>
              <a:t>test result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A2856B-95D9-4A94-9902-F85045EB7A9B}"/>
              </a:ext>
            </a:extLst>
          </p:cNvPr>
          <p:cNvSpPr/>
          <p:nvPr/>
        </p:nvSpPr>
        <p:spPr>
          <a:xfrm>
            <a:off x="2307517" y="4333553"/>
            <a:ext cx="1399349" cy="6815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1800" b="1" i="0" u="none" strike="noStrike" baseline="0" dirty="0">
                <a:latin typeface="FrutigerLTStd-Bold"/>
              </a:rPr>
              <a:t>patient</a:t>
            </a:r>
          </a:p>
          <a:p>
            <a:pPr algn="l"/>
            <a:r>
              <a:rPr lang="en-GB" sz="1800" b="1" i="0" u="none" strike="noStrike" baseline="0" dirty="0">
                <a:latin typeface="FrutigerLTStd-Bold"/>
              </a:rPr>
              <a:t>calls 111</a:t>
            </a:r>
            <a:endParaRPr lang="en-GB" sz="12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DD476D6-D42A-437B-9576-E5DB9182CA06}"/>
              </a:ext>
            </a:extLst>
          </p:cNvPr>
          <p:cNvSpPr/>
          <p:nvPr/>
        </p:nvSpPr>
        <p:spPr>
          <a:xfrm>
            <a:off x="6323328" y="200021"/>
            <a:ext cx="1687196" cy="451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Diagnosis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4DEFE3D-C781-426E-9DC2-2A1545A6F98A}"/>
              </a:ext>
            </a:extLst>
          </p:cNvPr>
          <p:cNvSpPr/>
          <p:nvPr/>
        </p:nvSpPr>
        <p:spPr>
          <a:xfrm>
            <a:off x="2327496" y="200021"/>
            <a:ext cx="1687195" cy="4999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NHS Contact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EBB365-DCC6-4E2F-914C-DC1A2DFE4A31}"/>
              </a:ext>
            </a:extLst>
          </p:cNvPr>
          <p:cNvSpPr/>
          <p:nvPr/>
        </p:nvSpPr>
        <p:spPr>
          <a:xfrm>
            <a:off x="142236" y="209548"/>
            <a:ext cx="1815680" cy="490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Test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E2394A3-F751-4924-A54C-7AAB3AD4BC1C}"/>
              </a:ext>
            </a:extLst>
          </p:cNvPr>
          <p:cNvSpPr/>
          <p:nvPr/>
        </p:nvSpPr>
        <p:spPr>
          <a:xfrm>
            <a:off x="8275954" y="200021"/>
            <a:ext cx="3277871" cy="4554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Treatment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E724DED-CFB9-4A87-B0DB-C93AFAC01313}"/>
              </a:ext>
            </a:extLst>
          </p:cNvPr>
          <p:cNvSpPr/>
          <p:nvPr/>
        </p:nvSpPr>
        <p:spPr>
          <a:xfrm>
            <a:off x="8695103" y="5330249"/>
            <a:ext cx="2713462" cy="7683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Refer to SPL for consideration of </a:t>
            </a:r>
            <a:r>
              <a:rPr lang="en-GB" sz="1600" b="1" dirty="0">
                <a:solidFill>
                  <a:schemeClr val="tx1"/>
                </a:solidFill>
              </a:rPr>
              <a:t>SOTROVIMAB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E6FFD0F-4DE4-4116-A07D-F8CC486290D5}"/>
              </a:ext>
            </a:extLst>
          </p:cNvPr>
          <p:cNvSpPr/>
          <p:nvPr/>
        </p:nvSpPr>
        <p:spPr>
          <a:xfrm>
            <a:off x="8346070" y="2285183"/>
            <a:ext cx="3277868" cy="7459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0" i="0" dirty="0">
                <a:solidFill>
                  <a:schemeClr val="bg1"/>
                </a:solidFill>
                <a:effectLst/>
                <a:latin typeface="Inter"/>
              </a:rPr>
              <a:t>Hospitalised setting (without supplemental oxygen) </a:t>
            </a:r>
            <a:r>
              <a:rPr lang="en-GB" sz="1600" b="1" i="0" dirty="0">
                <a:solidFill>
                  <a:schemeClr val="tx1"/>
                </a:solidFill>
                <a:effectLst/>
                <a:latin typeface="Inter"/>
              </a:rPr>
              <a:t>PAXLOVID or SOTROVIMAB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5CC18A2-17A6-460B-91DC-31FD9FBA3E45}"/>
              </a:ext>
            </a:extLst>
          </p:cNvPr>
          <p:cNvSpPr/>
          <p:nvPr/>
        </p:nvSpPr>
        <p:spPr>
          <a:xfrm>
            <a:off x="12064" y="6554556"/>
            <a:ext cx="11541759" cy="2575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/>
              <a:t>https://www.nice.org.uk/guidance/ta878/chapter/5-Supporting-information-on-risk-factors-for-progression-to-severe-COVID19</a:t>
            </a:r>
            <a:endParaRPr lang="en-GB" sz="10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8F1E900-7F79-4160-A784-FEBCE617A778}"/>
              </a:ext>
            </a:extLst>
          </p:cNvPr>
          <p:cNvSpPr/>
          <p:nvPr/>
        </p:nvSpPr>
        <p:spPr>
          <a:xfrm rot="16200000">
            <a:off x="8599456" y="3361827"/>
            <a:ext cx="6647661" cy="2529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C928D40-DABB-4D39-9204-D6053F6B1173}"/>
              </a:ext>
            </a:extLst>
          </p:cNvPr>
          <p:cNvSpPr/>
          <p:nvPr/>
        </p:nvSpPr>
        <p:spPr>
          <a:xfrm rot="16200000">
            <a:off x="3301633" y="3467203"/>
            <a:ext cx="3693964" cy="212668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  CLINICAL TRIAGE</a:t>
            </a:r>
          </a:p>
          <a:p>
            <a:pPr algn="ctr"/>
            <a:r>
              <a:rPr lang="en-GB" sz="2400" b="1" dirty="0">
                <a:solidFill>
                  <a:schemeClr val="tx1"/>
                </a:solidFill>
              </a:rPr>
              <a:t>PAXLOVID </a:t>
            </a:r>
            <a:r>
              <a:rPr lang="en-GB" sz="2000" dirty="0">
                <a:solidFill>
                  <a:schemeClr val="bg1"/>
                </a:solidFill>
              </a:rPr>
              <a:t>SUPPLIED IF NOT C/ I + have an increased risk for progression to severe COVID‑19, as defined in section 5. of </a:t>
            </a:r>
            <a:r>
              <a:rPr lang="en-GB" sz="2000">
                <a:solidFill>
                  <a:schemeClr val="bg1"/>
                </a:solidFill>
              </a:rPr>
              <a:t>NICE TA 878</a:t>
            </a:r>
            <a:endParaRPr lang="en-GB" sz="2000" dirty="0"/>
          </a:p>
        </p:txBody>
      </p:sp>
      <p:sp>
        <p:nvSpPr>
          <p:cNvPr id="44" name="Arrow: Right 43">
            <a:extLst>
              <a:ext uri="{FF2B5EF4-FFF2-40B4-BE49-F238E27FC236}">
                <a16:creationId xmlns:a16="http://schemas.microsoft.com/office/drawing/2014/main" id="{E952A8DA-A587-4EA1-9CE4-FCA5D630077D}"/>
              </a:ext>
            </a:extLst>
          </p:cNvPr>
          <p:cNvSpPr/>
          <p:nvPr/>
        </p:nvSpPr>
        <p:spPr>
          <a:xfrm>
            <a:off x="2043283" y="1182591"/>
            <a:ext cx="138902" cy="49993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row: Right 44">
            <a:extLst>
              <a:ext uri="{FF2B5EF4-FFF2-40B4-BE49-F238E27FC236}">
                <a16:creationId xmlns:a16="http://schemas.microsoft.com/office/drawing/2014/main" id="{A593FB82-1D62-4C42-9E23-17CF658C01BB}"/>
              </a:ext>
            </a:extLst>
          </p:cNvPr>
          <p:cNvSpPr/>
          <p:nvPr/>
        </p:nvSpPr>
        <p:spPr>
          <a:xfrm>
            <a:off x="2064642" y="3070200"/>
            <a:ext cx="138902" cy="49993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id="{B82E4E05-090C-47EF-979B-7637EF7D41F5}"/>
              </a:ext>
            </a:extLst>
          </p:cNvPr>
          <p:cNvSpPr/>
          <p:nvPr/>
        </p:nvSpPr>
        <p:spPr>
          <a:xfrm>
            <a:off x="2110435" y="4493933"/>
            <a:ext cx="154064" cy="49993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0C6DE1A-A374-FD5D-ECC9-50443BD52535}"/>
              </a:ext>
            </a:extLst>
          </p:cNvPr>
          <p:cNvSpPr/>
          <p:nvPr/>
        </p:nvSpPr>
        <p:spPr>
          <a:xfrm>
            <a:off x="2382709" y="798825"/>
            <a:ext cx="1379370" cy="12674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b="1" i="0" u="none" strike="noStrike" baseline="0" dirty="0">
                <a:latin typeface="FrutigerLTStd-Bold"/>
              </a:rPr>
              <a:t>patient</a:t>
            </a:r>
          </a:p>
          <a:p>
            <a:pPr algn="l"/>
            <a:r>
              <a:rPr lang="en-GB" b="1" i="0" u="none" strike="noStrike" baseline="0" dirty="0">
                <a:latin typeface="FrutigerLTStd-Bold"/>
              </a:rPr>
              <a:t>calls their</a:t>
            </a:r>
          </a:p>
          <a:p>
            <a:pPr algn="l"/>
            <a:r>
              <a:rPr lang="en-GB" b="1" i="0" u="none" strike="noStrike" baseline="0" dirty="0">
                <a:latin typeface="FrutigerLTStd-Bold"/>
              </a:rPr>
              <a:t>SPECIALIST</a:t>
            </a:r>
            <a:endParaRPr lang="en-GB" dirty="0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DEB41152-D0F0-8F45-38B2-2C142CE45D34}"/>
              </a:ext>
            </a:extLst>
          </p:cNvPr>
          <p:cNvSpPr/>
          <p:nvPr/>
        </p:nvSpPr>
        <p:spPr>
          <a:xfrm>
            <a:off x="8066981" y="1694835"/>
            <a:ext cx="138902" cy="49993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39A405B-F6D1-33EE-B972-FADBA9765E2D}"/>
              </a:ext>
            </a:extLst>
          </p:cNvPr>
          <p:cNvSpPr/>
          <p:nvPr/>
        </p:nvSpPr>
        <p:spPr>
          <a:xfrm>
            <a:off x="8275955" y="798826"/>
            <a:ext cx="3277868" cy="1197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0" i="0" dirty="0">
                <a:solidFill>
                  <a:schemeClr val="bg1"/>
                </a:solidFill>
                <a:effectLst/>
                <a:latin typeface="Inter"/>
              </a:rPr>
              <a:t>Hospitalised setting (with supplemental oxygen) and having systemic corticosteroids</a:t>
            </a:r>
          </a:p>
          <a:p>
            <a:pPr algn="ctr"/>
            <a:r>
              <a:rPr lang="en-GB" sz="1600" b="0" i="0" dirty="0">
                <a:solidFill>
                  <a:srgbClr val="0E0E0E"/>
                </a:solidFill>
                <a:effectLst/>
                <a:latin typeface="Inter"/>
              </a:rPr>
              <a:t> </a:t>
            </a:r>
            <a:r>
              <a:rPr lang="en-GB" sz="1600" b="1" dirty="0">
                <a:solidFill>
                  <a:schemeClr val="tx1"/>
                </a:solidFill>
                <a:latin typeface="Inter"/>
              </a:rPr>
              <a:t>TOCILIZUMAB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1939322-5905-49E8-4366-FAB156F96EBF}"/>
              </a:ext>
            </a:extLst>
          </p:cNvPr>
          <p:cNvSpPr/>
          <p:nvPr/>
        </p:nvSpPr>
        <p:spPr>
          <a:xfrm>
            <a:off x="119927" y="5191904"/>
            <a:ext cx="1837989" cy="128612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CHILD</a:t>
            </a:r>
          </a:p>
          <a:p>
            <a:pPr algn="ctr"/>
            <a:r>
              <a:rPr lang="en-GB" dirty="0"/>
              <a:t>highest risk Patient positive LFT</a:t>
            </a:r>
          </a:p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9CFAA3-61E9-6C6C-05AB-1B9ED1733AF5}"/>
              </a:ext>
            </a:extLst>
          </p:cNvPr>
          <p:cNvSpPr/>
          <p:nvPr/>
        </p:nvSpPr>
        <p:spPr>
          <a:xfrm>
            <a:off x="2216912" y="5834966"/>
            <a:ext cx="1662825" cy="57614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dirty="0"/>
              <a:t> Specialist review only</a:t>
            </a:r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0021282B-3C2A-A496-003E-E6FE690BD8FB}"/>
              </a:ext>
            </a:extLst>
          </p:cNvPr>
          <p:cNvSpPr/>
          <p:nvPr/>
        </p:nvSpPr>
        <p:spPr>
          <a:xfrm>
            <a:off x="2063312" y="5813216"/>
            <a:ext cx="154064" cy="49993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8338493-913F-DD48-F883-66BE423752D5}"/>
              </a:ext>
            </a:extLst>
          </p:cNvPr>
          <p:cNvSpPr/>
          <p:nvPr/>
        </p:nvSpPr>
        <p:spPr>
          <a:xfrm>
            <a:off x="6913285" y="4304633"/>
            <a:ext cx="1405869" cy="18979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PAXLOVID C/I or unsuitable</a:t>
            </a:r>
          </a:p>
          <a:p>
            <a:pPr algn="ctr"/>
            <a:endParaRPr lang="en-GB" sz="1000" dirty="0"/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5AEEDC17-F9AF-1294-7DEE-FE4FCB142684}"/>
              </a:ext>
            </a:extLst>
          </p:cNvPr>
          <p:cNvSpPr/>
          <p:nvPr/>
        </p:nvSpPr>
        <p:spPr>
          <a:xfrm>
            <a:off x="8431529" y="5431255"/>
            <a:ext cx="228515" cy="49993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row: Right 57">
            <a:extLst>
              <a:ext uri="{FF2B5EF4-FFF2-40B4-BE49-F238E27FC236}">
                <a16:creationId xmlns:a16="http://schemas.microsoft.com/office/drawing/2014/main" id="{37383889-C006-11A7-4981-D9896616CA6D}"/>
              </a:ext>
            </a:extLst>
          </p:cNvPr>
          <p:cNvSpPr/>
          <p:nvPr/>
        </p:nvSpPr>
        <p:spPr>
          <a:xfrm>
            <a:off x="5976579" y="1207914"/>
            <a:ext cx="315905" cy="49993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Arrow: Right 60">
            <a:extLst>
              <a:ext uri="{FF2B5EF4-FFF2-40B4-BE49-F238E27FC236}">
                <a16:creationId xmlns:a16="http://schemas.microsoft.com/office/drawing/2014/main" id="{99B35BE6-CA38-DD92-7B14-CF73624B1343}"/>
              </a:ext>
            </a:extLst>
          </p:cNvPr>
          <p:cNvSpPr/>
          <p:nvPr/>
        </p:nvSpPr>
        <p:spPr>
          <a:xfrm>
            <a:off x="6482816" y="4827814"/>
            <a:ext cx="326420" cy="49993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6B9A0E-453C-5F20-F362-2A013D459858}"/>
              </a:ext>
            </a:extLst>
          </p:cNvPr>
          <p:cNvSpPr/>
          <p:nvPr/>
        </p:nvSpPr>
        <p:spPr>
          <a:xfrm>
            <a:off x="2307517" y="5269037"/>
            <a:ext cx="1379370" cy="351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1200" dirty="0"/>
              <a:t>Out of hours hold for daytime service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7E4A5465-4499-027E-0A93-2B2E74F97943}"/>
              </a:ext>
            </a:extLst>
          </p:cNvPr>
          <p:cNvSpPr/>
          <p:nvPr/>
        </p:nvSpPr>
        <p:spPr>
          <a:xfrm rot="5400000">
            <a:off x="2976429" y="4881468"/>
            <a:ext cx="191930" cy="49993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7D69FCDB-B30D-5C4E-3D23-059CD12CA999}"/>
              </a:ext>
            </a:extLst>
          </p:cNvPr>
          <p:cNvSpPr/>
          <p:nvPr/>
        </p:nvSpPr>
        <p:spPr>
          <a:xfrm>
            <a:off x="3706866" y="5175047"/>
            <a:ext cx="343116" cy="49993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AEE323F-8F51-98CE-01AB-EB10E43E65D1}"/>
              </a:ext>
            </a:extLst>
          </p:cNvPr>
          <p:cNvSpPr/>
          <p:nvPr/>
        </p:nvSpPr>
        <p:spPr>
          <a:xfrm rot="16200000">
            <a:off x="3853066" y="441241"/>
            <a:ext cx="2279073" cy="181568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 TRUST CLINICAL TRIAGE 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1ED272D6-7C94-84B0-1B68-E1204D287736}"/>
              </a:ext>
            </a:extLst>
          </p:cNvPr>
          <p:cNvSpPr/>
          <p:nvPr/>
        </p:nvSpPr>
        <p:spPr>
          <a:xfrm rot="5400000">
            <a:off x="2865811" y="3923901"/>
            <a:ext cx="319378" cy="49993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F950F48D-68AD-CF3E-E9F9-06DC2159D75E}"/>
              </a:ext>
            </a:extLst>
          </p:cNvPr>
          <p:cNvSpPr/>
          <p:nvPr/>
        </p:nvSpPr>
        <p:spPr>
          <a:xfrm>
            <a:off x="3706866" y="4393826"/>
            <a:ext cx="343116" cy="49993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667560A4-9FBF-C586-5B4D-E9675E8BDCAE}"/>
              </a:ext>
            </a:extLst>
          </p:cNvPr>
          <p:cNvSpPr/>
          <p:nvPr/>
        </p:nvSpPr>
        <p:spPr>
          <a:xfrm>
            <a:off x="3782697" y="1207914"/>
            <a:ext cx="343116" cy="49993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1DE602-11CF-BE62-3A47-3403E172532D}"/>
              </a:ext>
            </a:extLst>
          </p:cNvPr>
          <p:cNvSpPr/>
          <p:nvPr/>
        </p:nvSpPr>
        <p:spPr>
          <a:xfrm>
            <a:off x="8694993" y="3272539"/>
            <a:ext cx="2773143" cy="1461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Consider </a:t>
            </a:r>
            <a:r>
              <a:rPr lang="en-GB" b="1" dirty="0">
                <a:solidFill>
                  <a:schemeClr val="tx1"/>
                </a:solidFill>
              </a:rPr>
              <a:t>MOLNUPIRAVIR </a:t>
            </a:r>
            <a:r>
              <a:rPr lang="en-GB" dirty="0">
                <a:solidFill>
                  <a:schemeClr val="bg1"/>
                </a:solidFill>
              </a:rPr>
              <a:t>if Paxlovid and sotrovimab C/I or unsuitable (and only if high risk for progression) NICE TA 1056</a:t>
            </a:r>
            <a:endParaRPr lang="en-GB" dirty="0">
              <a:solidFill>
                <a:schemeClr val="tx1"/>
              </a:solidFill>
            </a:endParaRPr>
          </a:p>
          <a:p>
            <a:pPr algn="ctr"/>
            <a:endParaRPr lang="en-GB" sz="1000" dirty="0"/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8479BF3C-0A79-1F09-A1C8-0298D51CA35F}"/>
              </a:ext>
            </a:extLst>
          </p:cNvPr>
          <p:cNvSpPr/>
          <p:nvPr/>
        </p:nvSpPr>
        <p:spPr>
          <a:xfrm rot="5400000" flipH="1">
            <a:off x="9817477" y="4765093"/>
            <a:ext cx="469387" cy="49993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7107CA8A-59A4-679A-35CB-F6259B9F53FF}"/>
              </a:ext>
            </a:extLst>
          </p:cNvPr>
          <p:cNvSpPr/>
          <p:nvPr/>
        </p:nvSpPr>
        <p:spPr>
          <a:xfrm>
            <a:off x="3787608" y="3082714"/>
            <a:ext cx="343116" cy="49993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8A8DEE5B-915A-A7CB-1BCA-0E2D11D1546F}"/>
              </a:ext>
            </a:extLst>
          </p:cNvPr>
          <p:cNvSpPr/>
          <p:nvPr/>
        </p:nvSpPr>
        <p:spPr>
          <a:xfrm rot="5400000">
            <a:off x="9864371" y="1923579"/>
            <a:ext cx="191930" cy="49993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row: Bent-Up 28">
            <a:extLst>
              <a:ext uri="{FF2B5EF4-FFF2-40B4-BE49-F238E27FC236}">
                <a16:creationId xmlns:a16="http://schemas.microsoft.com/office/drawing/2014/main" id="{6E08E18B-801A-A5F4-1D08-D36029100CCE}"/>
              </a:ext>
            </a:extLst>
          </p:cNvPr>
          <p:cNvSpPr/>
          <p:nvPr/>
        </p:nvSpPr>
        <p:spPr>
          <a:xfrm>
            <a:off x="6438719" y="2428481"/>
            <a:ext cx="850392" cy="731520"/>
          </a:xfrm>
          <a:prstGeom prst="bent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597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166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FrutigerLTStd-Bold</vt:lpstr>
      <vt:lpstr>Inter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Justine Womack</dc:creator>
  <cp:lastModifiedBy>GREEN, Shaun (NHS SOMERSET ICB - 11X)</cp:lastModifiedBy>
  <cp:revision>34</cp:revision>
  <dcterms:created xsi:type="dcterms:W3CDTF">2021-12-23T13:26:06Z</dcterms:created>
  <dcterms:modified xsi:type="dcterms:W3CDTF">2025-06-17T12:37:33Z</dcterms:modified>
</cp:coreProperties>
</file>